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73.png" ContentType="image/png"/>
  <Override PartName="/ppt/media/image74.png" ContentType="image/png"/>
  <Override PartName="/ppt/media/image75.png" ContentType="image/png"/>
  <Override PartName="/ppt/media/image76.png" ContentType="image/png"/>
  <Override PartName="/ppt/media/image121.jpeg" ContentType="image/jpe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99.png" ContentType="image/png"/>
  <Override PartName="/ppt/media/image106.png" ContentType="image/png"/>
  <Override PartName="/ppt/media/image62.png" ContentType="image/png"/>
  <Override PartName="/ppt/media/image122.png" ContentType="image/png"/>
  <Override PartName="/ppt/media/image96.png" ContentType="image/png"/>
  <Override PartName="/ppt/media/image103.png" ContentType="image/png"/>
  <Override PartName="/ppt/media/image116.png" ContentType="image/png"/>
  <Override PartName="/ppt/media/image72.png" ContentType="image/png"/>
  <Override PartName="/ppt/media/image95.png" ContentType="image/png"/>
  <Override PartName="/ppt/media/image102.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113.png" ContentType="image/png"/>
  <Override PartName="/ppt/media/image79.png" ContentType="image/png"/>
  <Override PartName="/ppt/media/image101.png" ContentType="image/png"/>
  <Override PartName="/ppt/media/image112.png" ContentType="image/png"/>
  <Override PartName="/ppt/media/image89.png" ContentType="image/png"/>
  <Override PartName="/ppt/media/image111.png" ContentType="image/png"/>
  <Override PartName="/ppt/media/image120.png" ContentType="image/png"/>
  <Override PartName="/ppt/media/image69.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presProps.xml" ContentType="application/vnd.openxmlformats-officedocument.presentationml.presPro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165.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158.xml.rels" ContentType="application/vnd.openxmlformats-package.relationships+xml"/>
  <Override PartName="/ppt/slides/_rels/slide30.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6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83.xml.rels" ContentType="application/vnd.openxmlformats-package.relationships+xml"/>
  <Override PartName="/ppt/slides/_rels/slide39.xml.rels" ContentType="application/vnd.openxmlformats-package.relationships+xml"/>
  <Override PartName="/ppt/slides/_rels/slide116.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97.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55.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168.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60.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66.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168.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67.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165.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B8069F7-4BF4-4AA2-9EE9-F7261AB169BE}"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9C8D4C0-8F91-4A58-A66F-6A3A860C642D}"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169FB1C-10B4-49B1-AECF-BA48703903F0}"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B05F15D-122B-48AB-9BDF-F77DA55D5F3F}"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B12E0F4-FB7F-482A-9F0A-C2EF756A3EEE}"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95F8339-560D-46B0-87EA-FDDF2E45C3D8}"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7ADB300-E608-4E89-A6F8-A5E78953E7E7}"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9C1432F-3040-4ECF-AB08-F0254D73AAA7}"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A70633D-284E-4A0E-A226-1F918396C0D8}"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BBC0620-2321-4501-91C7-C74B0314B897}"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9759682-4640-4720-8062-B44A6FA02991}"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9AB1858-F0FB-41CE-822E-4A95D305D8ED}"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755CF7F-B327-4F02-B746-79820D8F43A9}"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D628524-BB97-4BE8-B318-ACF565D094E0}"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945897D-F2F6-4BD9-A0BE-F4DFE1209401}"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2B5A2980-31ED-4ED4-8597-C3C7C49FF09D}"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97762FC-0524-4260-9FB6-D90BD081064E}"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AC96A0BB-AAAD-415E-9B57-8C9B591BCDFA}"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32422D7-AD55-4A74-BE61-80F76C11DBD8}"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20DC959-81B3-4D0C-A594-FDEFBED7E974}"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7EA8877-7840-4BF3-85A4-228AB9BF45FA}"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FF3A558-4EE2-454D-9704-DE6B2BC5C2E8}"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3B05A9B-83CF-4CFF-8C48-9A9A5BF873F9}"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CC0B56D-9A4B-4476-8BE0-3F0EEA190204}"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C3F81C0-C242-48DB-BD9F-777C5FFE630B}"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28A7323-3FB4-4802-B2B6-660739B9FAF0}"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AF992D2-5A69-46A2-BFC0-FC3B03AC65DD}"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78BB033-2468-4151-A6D1-9DB4AAE7BAFB}"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C7ADE84-C7DA-4431-A314-DA13925091C2}"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B230010C-0174-42B6-A2B6-95755A4E455E}"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D5FA8F4F-9EBE-46A1-BD08-0B802415B001}" type="slidenum">
              <a:t>&lt;#&gt;</a:t>
            </a:fld>
          </a:p>
        </p:txBody>
      </p:sp>
      <p:sp>
        <p:nvSpPr>
          <p:cNvPr id="4" name="PlaceHolder 3"/>
          <p:cNvSpPr>
            <a:spLocks noGrp="1"/>
          </p:cNvSpPr>
          <p:nvPr>
            <p:ph type="dt" idx="10"/>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E89699C-A8B6-4FA6-9ACE-A9CCCE811639}"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A4D0849-4846-4903-B601-38F54DE9A7C4}"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253175A-3002-4365-B675-CBB542062E05}"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37FC479F-4446-442B-B1A1-08D1D7A94D8B}"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51D3B07-5116-4477-BAB0-A5887BBF071D}"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3D73CE9-F74C-44A5-85C0-67AFD8FF8FC0}" type="slidenum">
              <a:t>&lt;#&gt;</a:t>
            </a:fld>
          </a:p>
        </p:txBody>
      </p:sp>
      <p:sp>
        <p:nvSpPr>
          <p:cNvPr id="5" name="PlaceHolder 4"/>
          <p:cNvSpPr>
            <a:spLocks noGrp="1"/>
          </p:cNvSpPr>
          <p:nvPr>
            <p:ph type="dt" idx="10"/>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91725E0-36A7-40D1-A23C-4155A1C8F243}"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AB6856D-C3D6-4081-AF45-A50F7ADE68E9}"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8ED7B2F-E8B4-456E-97C8-334AD9A8CCDD}" type="slidenum">
              <a:t>&lt;#&gt;</a:t>
            </a:fld>
          </a:p>
        </p:txBody>
      </p:sp>
      <p:sp>
        <p:nvSpPr>
          <p:cNvPr id="8" name="PlaceHolder 7"/>
          <p:cNvSpPr>
            <a:spLocks noGrp="1"/>
          </p:cNvSpPr>
          <p:nvPr>
            <p:ph type="dt" idx="10"/>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463D152D-1323-4C16-BE2D-D00152F382C8}" type="slidenum">
              <a:t>&lt;#&gt;</a:t>
            </a:fld>
          </a:p>
        </p:txBody>
      </p:sp>
      <p:sp>
        <p:nvSpPr>
          <p:cNvPr id="7" name="PlaceHolder 6"/>
          <p:cNvSpPr>
            <a:spLocks noGrp="1"/>
          </p:cNvSpPr>
          <p:nvPr>
            <p:ph type="dt" idx="10"/>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92DB6A30-E611-47A8-83E6-8CE83E3B1A56}" type="slidenum">
              <a:t>&lt;#&gt;</a:t>
            </a:fld>
          </a:p>
        </p:txBody>
      </p:sp>
      <p:sp>
        <p:nvSpPr>
          <p:cNvPr id="9" name="PlaceHolder 8"/>
          <p:cNvSpPr>
            <a:spLocks noGrp="1"/>
          </p:cNvSpPr>
          <p:nvPr>
            <p:ph type="dt" idx="10"/>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1AF752E4-D874-420B-85FF-D09465216976}" type="slidenum">
              <a:t>&lt;#&gt;</a:t>
            </a:fld>
          </a:p>
        </p:txBody>
      </p:sp>
      <p:sp>
        <p:nvSpPr>
          <p:cNvPr id="11" name="PlaceHolder 10"/>
          <p:cNvSpPr>
            <a:spLocks noGrp="1"/>
          </p:cNvSpPr>
          <p:nvPr>
            <p:ph type="dt" idx="10"/>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3BA01EB-4EA7-4FF6-8A5D-10563F4AC80D}"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A88DE9F-4DD6-4726-8421-BE53F2BFDF3C}"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A932F5B-6800-42A5-A181-D708E091FE57}"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1BE4F20-6109-418B-8776-2C833AF28234}"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75D7468-59C2-43FF-B342-68C826B20222}"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indent="0" algn="ctr">
              <a:lnSpc>
                <a:spcPct val="90000"/>
              </a:lnSpc>
              <a:buNone/>
            </a:pPr>
            <a:r>
              <a:rPr b="0" lang="en-US" sz="6000" spc="-1" strike="noStrike">
                <a:solidFill>
                  <a:srgbClr val="000000"/>
                </a:solidFill>
                <a:latin typeface="Calibri Light"/>
              </a:rPr>
              <a:t>C</a:t>
            </a:r>
            <a:r>
              <a:rPr b="0" lang="en-US" sz="6000" spc="-1" strike="noStrike">
                <a:solidFill>
                  <a:srgbClr val="000000"/>
                </a:solidFill>
                <a:latin typeface="Calibri Light"/>
              </a:rPr>
              <a:t>li</a:t>
            </a:r>
            <a:r>
              <a:rPr b="0" lang="en-US" sz="6000" spc="-1" strike="noStrike">
                <a:solidFill>
                  <a:srgbClr val="000000"/>
                </a:solidFill>
                <a:latin typeface="Calibri Light"/>
              </a:rPr>
              <a:t>c</a:t>
            </a:r>
            <a:r>
              <a:rPr b="0" lang="en-US" sz="6000" spc="-1" strike="noStrike">
                <a:solidFill>
                  <a:srgbClr val="000000"/>
                </a:solidFill>
                <a:latin typeface="Calibri Light"/>
              </a:rPr>
              <a:t>k </a:t>
            </a:r>
            <a:r>
              <a:rPr b="0" lang="en-US" sz="6000" spc="-1" strike="noStrike">
                <a:solidFill>
                  <a:srgbClr val="000000"/>
                </a:solidFill>
                <a:latin typeface="Calibri Light"/>
              </a:rPr>
              <a:t>t</a:t>
            </a:r>
            <a:r>
              <a:rPr b="0" lang="en-US" sz="6000" spc="-1" strike="noStrike">
                <a:solidFill>
                  <a:srgbClr val="000000"/>
                </a:solidFill>
                <a:latin typeface="Calibri Light"/>
              </a:rPr>
              <a:t>o </a:t>
            </a:r>
            <a:r>
              <a:rPr b="0" lang="en-US" sz="6000" spc="-1" strike="noStrike">
                <a:solidFill>
                  <a:srgbClr val="000000"/>
                </a:solidFill>
                <a:latin typeface="Calibri Light"/>
              </a:rPr>
              <a:t>e</a:t>
            </a:r>
            <a:r>
              <a:rPr b="0" lang="en-US" sz="6000" spc="-1" strike="noStrike">
                <a:solidFill>
                  <a:srgbClr val="000000"/>
                </a:solidFill>
                <a:latin typeface="Calibri Light"/>
              </a:rPr>
              <a:t>d</a:t>
            </a:r>
            <a:r>
              <a:rPr b="0" lang="en-US" sz="6000" spc="-1" strike="noStrike">
                <a:solidFill>
                  <a:srgbClr val="000000"/>
                </a:solidFill>
                <a:latin typeface="Calibri Light"/>
              </a:rPr>
              <a:t>it </a:t>
            </a:r>
            <a:r>
              <a:rPr b="0" lang="en-US" sz="6000" spc="-1" strike="noStrike">
                <a:solidFill>
                  <a:srgbClr val="000000"/>
                </a:solidFill>
                <a:latin typeface="Calibri Light"/>
              </a:rPr>
              <a:t>M</a:t>
            </a:r>
            <a:r>
              <a:rPr b="0" lang="en-US" sz="6000" spc="-1" strike="noStrike">
                <a:solidFill>
                  <a:srgbClr val="000000"/>
                </a:solidFill>
                <a:latin typeface="Calibri Light"/>
              </a:rPr>
              <a:t>a</a:t>
            </a:r>
            <a:r>
              <a:rPr b="0" lang="en-US" sz="6000" spc="-1" strike="noStrike">
                <a:solidFill>
                  <a:srgbClr val="000000"/>
                </a:solidFill>
                <a:latin typeface="Calibri Light"/>
              </a:rPr>
              <a:t>s</a:t>
            </a:r>
            <a:r>
              <a:rPr b="0" lang="en-US" sz="6000" spc="-1" strike="noStrike">
                <a:solidFill>
                  <a:srgbClr val="000000"/>
                </a:solidFill>
                <a:latin typeface="Calibri Light"/>
              </a:rPr>
              <a:t>t</a:t>
            </a:r>
            <a:r>
              <a:rPr b="0" lang="en-US" sz="6000" spc="-1" strike="noStrike">
                <a:solidFill>
                  <a:srgbClr val="000000"/>
                </a:solidFill>
                <a:latin typeface="Calibri Light"/>
              </a:rPr>
              <a:t>e</a:t>
            </a:r>
            <a:r>
              <a:rPr b="0" lang="en-US" sz="6000" spc="-1" strike="noStrike">
                <a:solidFill>
                  <a:srgbClr val="000000"/>
                </a:solidFill>
                <a:latin typeface="Calibri Light"/>
              </a:rPr>
              <a:t>r </a:t>
            </a:r>
            <a:r>
              <a:rPr b="0" lang="en-US" sz="6000" spc="-1" strike="noStrike">
                <a:solidFill>
                  <a:srgbClr val="000000"/>
                </a:solidFill>
                <a:latin typeface="Calibri Light"/>
              </a:rPr>
              <a:t>ti</a:t>
            </a:r>
            <a:r>
              <a:rPr b="0" lang="en-US" sz="6000" spc="-1" strike="noStrike">
                <a:solidFill>
                  <a:srgbClr val="000000"/>
                </a:solidFill>
                <a:latin typeface="Calibri Light"/>
              </a:rPr>
              <a:t>tl</a:t>
            </a:r>
            <a:r>
              <a:rPr b="0" lang="en-US" sz="6000" spc="-1" strike="noStrike">
                <a:solidFill>
                  <a:srgbClr val="000000"/>
                </a:solidFill>
                <a:latin typeface="Calibri Light"/>
              </a:rPr>
              <a:t>e </a:t>
            </a:r>
            <a:r>
              <a:rPr b="0" lang="en-US" sz="6000" spc="-1" strike="noStrike">
                <a:solidFill>
                  <a:srgbClr val="000000"/>
                </a:solidFill>
                <a:latin typeface="Calibri Light"/>
              </a:rPr>
              <a:t>s</a:t>
            </a:r>
            <a:r>
              <a:rPr b="0" lang="en-US" sz="6000" spc="-1" strike="noStrike">
                <a:solidFill>
                  <a:srgbClr val="000000"/>
                </a:solidFill>
                <a:latin typeface="Calibri Light"/>
              </a:rPr>
              <a:t>t</a:t>
            </a:r>
            <a:r>
              <a:rPr b="0" lang="en-US" sz="6000" spc="-1" strike="noStrike">
                <a:solidFill>
                  <a:srgbClr val="000000"/>
                </a:solidFill>
                <a:latin typeface="Calibri Light"/>
              </a:rPr>
              <a:t>y</a:t>
            </a:r>
            <a:r>
              <a:rPr b="0" lang="en-US" sz="6000" spc="-1" strike="noStrike">
                <a:solidFill>
                  <a:srgbClr val="000000"/>
                </a:solidFill>
                <a:latin typeface="Calibri Light"/>
              </a:rPr>
              <a:t>l</a:t>
            </a:r>
            <a:r>
              <a:rPr b="0" lang="en-US" sz="6000" spc="-1" strike="noStrike">
                <a:solidFill>
                  <a:srgbClr val="000000"/>
                </a:solidFill>
                <a:latin typeface="Calibri Light"/>
              </a:rPr>
              <a:t>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en-IN" sz="1200" spc="-1" strike="noStrike">
                <a:solidFill>
                  <a:srgbClr val="8b8b8b"/>
                </a:solidFill>
                <a:latin typeface="Calibri"/>
              </a:defRPr>
            </a:lvl1pPr>
          </a:lstStyle>
          <a:p>
            <a:pPr indent="0">
              <a:lnSpc>
                <a:spcPct val="100000"/>
              </a:lnSpc>
              <a:buNone/>
            </a:pPr>
            <a:r>
              <a:rPr b="0" lang="en-IN"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IN" sz="1200" spc="-1" strike="noStrike">
                <a:solidFill>
                  <a:srgbClr val="8b8b8b"/>
                </a:solidFill>
                <a:latin typeface="Calibri"/>
              </a:defRPr>
            </a:lvl1pPr>
          </a:lstStyle>
          <a:p>
            <a:pPr indent="0" algn="r">
              <a:lnSpc>
                <a:spcPct val="100000"/>
              </a:lnSpc>
              <a:buNone/>
            </a:pPr>
            <a:fld id="{638907B9-DE11-4923-B56A-4C42446CCE51}" type="slidenum">
              <a:rPr b="0" lang="en-IN" sz="1200" spc="-1" strike="noStrike">
                <a:solidFill>
                  <a:srgbClr val="8b8b8b"/>
                </a:solidFill>
                <a:latin typeface="Calibri"/>
              </a:rPr>
              <a:t>&lt;number&gt;</a:t>
            </a:fld>
            <a:endParaRPr b="0" lang="en-IN"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Cl</a:t>
            </a:r>
            <a:r>
              <a:rPr b="0" lang="en-US" sz="4400" spc="-1" strike="noStrike">
                <a:solidFill>
                  <a:srgbClr val="000000"/>
                </a:solidFill>
                <a:latin typeface="Calibri Light"/>
              </a:rPr>
              <a:t>ic</a:t>
            </a:r>
            <a:r>
              <a:rPr b="0" lang="en-US" sz="4400" spc="-1" strike="noStrike">
                <a:solidFill>
                  <a:srgbClr val="000000"/>
                </a:solidFill>
                <a:latin typeface="Calibri Light"/>
              </a:rPr>
              <a:t>k </a:t>
            </a:r>
            <a:r>
              <a:rPr b="0" lang="en-US" sz="4400" spc="-1" strike="noStrike">
                <a:solidFill>
                  <a:srgbClr val="000000"/>
                </a:solidFill>
                <a:latin typeface="Calibri Light"/>
              </a:rPr>
              <a:t>to </a:t>
            </a:r>
            <a:r>
              <a:rPr b="0" lang="en-US" sz="4400" spc="-1" strike="noStrike">
                <a:solidFill>
                  <a:srgbClr val="000000"/>
                </a:solidFill>
                <a:latin typeface="Calibri Light"/>
              </a:rPr>
              <a:t>e</a:t>
            </a:r>
            <a:r>
              <a:rPr b="0" lang="en-US" sz="4400" spc="-1" strike="noStrike">
                <a:solidFill>
                  <a:srgbClr val="000000"/>
                </a:solidFill>
                <a:latin typeface="Calibri Light"/>
              </a:rPr>
              <a:t>di</a:t>
            </a:r>
            <a:r>
              <a:rPr b="0" lang="en-US" sz="4400" spc="-1" strike="noStrike">
                <a:solidFill>
                  <a:srgbClr val="000000"/>
                </a:solidFill>
                <a:latin typeface="Calibri Light"/>
              </a:rPr>
              <a:t>t </a:t>
            </a: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st</a:t>
            </a:r>
            <a:r>
              <a:rPr b="0" lang="en-US" sz="4400" spc="-1" strike="noStrike">
                <a:solidFill>
                  <a:srgbClr val="000000"/>
                </a:solidFill>
                <a:latin typeface="Calibri Light"/>
              </a:rPr>
              <a:t>er </a:t>
            </a:r>
            <a:r>
              <a:rPr b="0" lang="en-US" sz="4400" spc="-1" strike="noStrike">
                <a:solidFill>
                  <a:srgbClr val="000000"/>
                </a:solidFill>
                <a:latin typeface="Calibri Light"/>
              </a:rPr>
              <a:t>ti</a:t>
            </a:r>
            <a:r>
              <a:rPr b="0" lang="en-US" sz="4400" spc="-1" strike="noStrike">
                <a:solidFill>
                  <a:srgbClr val="000000"/>
                </a:solidFill>
                <a:latin typeface="Calibri Light"/>
              </a:rPr>
              <a:t>tl</a:t>
            </a:r>
            <a:r>
              <a:rPr b="0" lang="en-US" sz="4400" spc="-1" strike="noStrike">
                <a:solidFill>
                  <a:srgbClr val="000000"/>
                </a:solidFill>
                <a:latin typeface="Calibri Light"/>
              </a:rPr>
              <a:t>e </a:t>
            </a:r>
            <a:r>
              <a:rPr b="0" lang="en-US" sz="4400" spc="-1" strike="noStrike">
                <a:solidFill>
                  <a:srgbClr val="000000"/>
                </a:solidFill>
                <a:latin typeface="Calibri Light"/>
              </a:rPr>
              <a:t>st</a:t>
            </a:r>
            <a:r>
              <a:rPr b="0" lang="en-US" sz="4400" spc="-1" strike="noStrike">
                <a:solidFill>
                  <a:srgbClr val="000000"/>
                </a:solidFill>
                <a:latin typeface="Calibri Light"/>
              </a:rPr>
              <a:t>yl</a:t>
            </a:r>
            <a:r>
              <a:rPr b="0" lang="en-US" sz="4400" spc="-1" strike="noStrike">
                <a:solidFill>
                  <a:srgbClr val="000000"/>
                </a:solidFill>
                <a:latin typeface="Calibri Light"/>
              </a:rPr>
              <a:t>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en-IN" sz="1200" spc="-1" strike="noStrike">
                <a:solidFill>
                  <a:srgbClr val="8b8b8b"/>
                </a:solidFill>
                <a:latin typeface="Calibri"/>
              </a:defRPr>
            </a:lvl1pPr>
          </a:lstStyle>
          <a:p>
            <a:pPr indent="0">
              <a:lnSpc>
                <a:spcPct val="100000"/>
              </a:lnSpc>
              <a:buNone/>
            </a:pPr>
            <a:r>
              <a:rPr b="0" lang="en-IN"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IN" sz="1200" spc="-1" strike="noStrike">
                <a:solidFill>
                  <a:srgbClr val="8b8b8b"/>
                </a:solidFill>
                <a:latin typeface="Calibri"/>
              </a:defRPr>
            </a:lvl1pPr>
          </a:lstStyle>
          <a:p>
            <a:pPr indent="0" algn="r">
              <a:lnSpc>
                <a:spcPct val="100000"/>
              </a:lnSpc>
              <a:buNone/>
            </a:pPr>
            <a:fld id="{AE949B85-834A-4807-B8CF-7781B8DCCE81}" type="slidenum">
              <a:rPr b="0" lang="en-IN" sz="1200" spc="-1" strike="noStrike">
                <a:solidFill>
                  <a:srgbClr val="8b8b8b"/>
                </a:solidFill>
                <a:latin typeface="Calibri"/>
              </a:rPr>
              <a:t>&lt;number&gt;</a:t>
            </a:fld>
            <a:endParaRPr b="0" lang="en-IN"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Cl</a:t>
            </a:r>
            <a:r>
              <a:rPr b="0" lang="en-US" sz="4400" spc="-1" strike="noStrike">
                <a:solidFill>
                  <a:srgbClr val="000000"/>
                </a:solidFill>
                <a:latin typeface="Calibri Light"/>
              </a:rPr>
              <a:t>ic</a:t>
            </a:r>
            <a:r>
              <a:rPr b="0" lang="en-US" sz="4400" spc="-1" strike="noStrike">
                <a:solidFill>
                  <a:srgbClr val="000000"/>
                </a:solidFill>
                <a:latin typeface="Calibri Light"/>
              </a:rPr>
              <a:t>k </a:t>
            </a:r>
            <a:r>
              <a:rPr b="0" lang="en-US" sz="4400" spc="-1" strike="noStrike">
                <a:solidFill>
                  <a:srgbClr val="000000"/>
                </a:solidFill>
                <a:latin typeface="Calibri Light"/>
              </a:rPr>
              <a:t>to </a:t>
            </a:r>
            <a:r>
              <a:rPr b="0" lang="en-US" sz="4400" spc="-1" strike="noStrike">
                <a:solidFill>
                  <a:srgbClr val="000000"/>
                </a:solidFill>
                <a:latin typeface="Calibri Light"/>
              </a:rPr>
              <a:t>e</a:t>
            </a:r>
            <a:r>
              <a:rPr b="0" lang="en-US" sz="4400" spc="-1" strike="noStrike">
                <a:solidFill>
                  <a:srgbClr val="000000"/>
                </a:solidFill>
                <a:latin typeface="Calibri Light"/>
              </a:rPr>
              <a:t>di</a:t>
            </a:r>
            <a:r>
              <a:rPr b="0" lang="en-US" sz="4400" spc="-1" strike="noStrike">
                <a:solidFill>
                  <a:srgbClr val="000000"/>
                </a:solidFill>
                <a:latin typeface="Calibri Light"/>
              </a:rPr>
              <a:t>t </a:t>
            </a: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st</a:t>
            </a:r>
            <a:r>
              <a:rPr b="0" lang="en-US" sz="4400" spc="-1" strike="noStrike">
                <a:solidFill>
                  <a:srgbClr val="000000"/>
                </a:solidFill>
                <a:latin typeface="Calibri Light"/>
              </a:rPr>
              <a:t>er </a:t>
            </a:r>
            <a:r>
              <a:rPr b="0" lang="en-US" sz="4400" spc="-1" strike="noStrike">
                <a:solidFill>
                  <a:srgbClr val="000000"/>
                </a:solidFill>
                <a:latin typeface="Calibri Light"/>
              </a:rPr>
              <a:t>ti</a:t>
            </a:r>
            <a:r>
              <a:rPr b="0" lang="en-US" sz="4400" spc="-1" strike="noStrike">
                <a:solidFill>
                  <a:srgbClr val="000000"/>
                </a:solidFill>
                <a:latin typeface="Calibri Light"/>
              </a:rPr>
              <a:t>tl</a:t>
            </a:r>
            <a:r>
              <a:rPr b="0" lang="en-US" sz="4400" spc="-1" strike="noStrike">
                <a:solidFill>
                  <a:srgbClr val="000000"/>
                </a:solidFill>
                <a:latin typeface="Calibri Light"/>
              </a:rPr>
              <a:t>e </a:t>
            </a:r>
            <a:r>
              <a:rPr b="0" lang="en-US" sz="4400" spc="-1" strike="noStrike">
                <a:solidFill>
                  <a:srgbClr val="000000"/>
                </a:solidFill>
                <a:latin typeface="Calibri Light"/>
              </a:rPr>
              <a:t>st</a:t>
            </a:r>
            <a:r>
              <a:rPr b="0" lang="en-US" sz="4400" spc="-1" strike="noStrike">
                <a:solidFill>
                  <a:srgbClr val="000000"/>
                </a:solidFill>
                <a:latin typeface="Calibri Light"/>
              </a:rPr>
              <a:t>yl</a:t>
            </a:r>
            <a:r>
              <a:rPr b="0" lang="en-US" sz="4400" spc="-1" strike="noStrike">
                <a:solidFill>
                  <a:srgbClr val="000000"/>
                </a:solidFill>
                <a:latin typeface="Calibri Light"/>
              </a:rPr>
              <a:t>e</a:t>
            </a:r>
            <a:endParaRPr b="0" lang="en-US" sz="4400" spc="-1" strike="noStrike">
              <a:solidFill>
                <a:srgbClr val="000000"/>
              </a:solidFill>
              <a:latin typeface="Calibri"/>
            </a:endParaRPr>
          </a:p>
        </p:txBody>
      </p:sp>
      <p:sp>
        <p:nvSpPr>
          <p:cNvPr id="83"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indent="0">
              <a:lnSpc>
                <a:spcPct val="100000"/>
              </a:lnSpc>
              <a:buNone/>
              <a:defRPr b="0" lang="en-IN" sz="1200" spc="-1" strike="noStrike">
                <a:solidFill>
                  <a:srgbClr val="8b8b8b"/>
                </a:solidFill>
                <a:latin typeface="Calibri"/>
              </a:defRPr>
            </a:lvl1pPr>
          </a:lstStyle>
          <a:p>
            <a:pPr indent="0">
              <a:lnSpc>
                <a:spcPct val="100000"/>
              </a:lnSpc>
              <a:buNone/>
            </a:pPr>
            <a:r>
              <a:rPr b="0" lang="en-IN"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84"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85"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IN" sz="1200" spc="-1" strike="noStrike">
                <a:solidFill>
                  <a:srgbClr val="8b8b8b"/>
                </a:solidFill>
                <a:latin typeface="Calibri"/>
              </a:defRPr>
            </a:lvl1pPr>
          </a:lstStyle>
          <a:p>
            <a:pPr indent="0" algn="r">
              <a:lnSpc>
                <a:spcPct val="100000"/>
              </a:lnSpc>
              <a:buNone/>
            </a:pPr>
            <a:fld id="{20AFFD32-2435-4D33-9193-D56A6AD2DDDF}" type="slidenum">
              <a:rPr b="0" lang="en-IN" sz="1200" spc="-1" strike="noStrike">
                <a:solidFill>
                  <a:srgbClr val="8b8b8b"/>
                </a:solidFill>
                <a:latin typeface="Calibri"/>
              </a:rPr>
              <a:t>&lt;number&gt;</a:t>
            </a:fld>
            <a:endParaRPr b="0" lang="en-IN" sz="1200" spc="-1" strike="noStrike">
              <a:solidFill>
                <a:srgbClr val="000000"/>
              </a:solidFill>
              <a:latin typeface="Times New Roman"/>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dt" idx="10"/>
          </p:nvPr>
        </p:nvSpPr>
        <p:spPr>
          <a:xfrm>
            <a:off x="838080" y="6356520"/>
            <a:ext cx="2742840" cy="364680"/>
          </a:xfrm>
          <a:prstGeom prst="rect">
            <a:avLst/>
          </a:prstGeom>
          <a:noFill/>
          <a:ln w="0">
            <a:noFill/>
          </a:ln>
        </p:spPr>
        <p:txBody>
          <a:bodyPr anchor="ctr">
            <a:noAutofit/>
          </a:bodyPr>
          <a:lstStyle>
            <a:lvl1pPr indent="0">
              <a:lnSpc>
                <a:spcPct val="100000"/>
              </a:lnSpc>
              <a:buNone/>
              <a:defRPr b="0" lang="en-IN" sz="1200" spc="-1" strike="noStrike">
                <a:solidFill>
                  <a:srgbClr val="8b8b8b"/>
                </a:solidFill>
                <a:latin typeface="Calibri"/>
              </a:defRPr>
            </a:lvl1pPr>
          </a:lstStyle>
          <a:p>
            <a:pPr indent="0">
              <a:lnSpc>
                <a:spcPct val="100000"/>
              </a:lnSpc>
              <a:buNone/>
            </a:pPr>
            <a:r>
              <a:rPr b="0" lang="en-IN"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124" name="PlaceHolder 2"/>
          <p:cNvSpPr>
            <a:spLocks noGrp="1"/>
          </p:cNvSpPr>
          <p:nvPr>
            <p:ph type="ftr" idx="11"/>
          </p:nvPr>
        </p:nvSpPr>
        <p:spPr>
          <a:xfrm>
            <a:off x="4038480" y="6356520"/>
            <a:ext cx="411444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125" name="PlaceHolder 3"/>
          <p:cNvSpPr>
            <a:spLocks noGrp="1"/>
          </p:cNvSpPr>
          <p:nvPr>
            <p:ph type="sldNum" idx="12"/>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IN" sz="1200" spc="-1" strike="noStrike">
                <a:solidFill>
                  <a:srgbClr val="8b8b8b"/>
                </a:solidFill>
                <a:latin typeface="Calibri"/>
              </a:defRPr>
            </a:lvl1pPr>
          </a:lstStyle>
          <a:p>
            <a:pPr indent="0" algn="r">
              <a:lnSpc>
                <a:spcPct val="100000"/>
              </a:lnSpc>
              <a:buNone/>
            </a:pPr>
            <a:fld id="{4D514B46-F40E-4ED1-B55A-D145723C9DFB}" type="slidenum">
              <a:rPr b="0" lang="en-IN" sz="1200" spc="-1" strike="noStrike">
                <a:solidFill>
                  <a:srgbClr val="8b8b8b"/>
                </a:solidFill>
                <a:latin typeface="Calibri"/>
              </a:rPr>
              <a:t>&lt;number&gt;</a:t>
            </a:fld>
            <a:endParaRPr b="0" lang="en-IN" sz="1200" spc="-1" strike="noStrike">
              <a:solidFill>
                <a:srgbClr val="000000"/>
              </a:solidFill>
              <a:latin typeface="Times New Roman"/>
            </a:endParaRPr>
          </a:p>
        </p:txBody>
      </p:sp>
      <p:sp>
        <p:nvSpPr>
          <p:cNvPr id="12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a:t>
            </a:r>
            <a:r>
              <a:rPr b="0" lang="en-US" sz="1800" spc="-1" strike="noStrike">
                <a:solidFill>
                  <a:srgbClr val="000000"/>
                </a:solidFill>
                <a:latin typeface="Calibri"/>
              </a:rPr>
              <a:t>to </a:t>
            </a:r>
            <a:r>
              <a:rPr b="0" lang="en-US" sz="1800" spc="-1" strike="noStrike">
                <a:solidFill>
                  <a:srgbClr val="000000"/>
                </a:solidFill>
                <a:latin typeface="Calibri"/>
              </a:rPr>
              <a:t>edit </a:t>
            </a:r>
            <a:r>
              <a:rPr b="0" lang="en-US" sz="1800" spc="-1" strike="noStrike">
                <a:solidFill>
                  <a:srgbClr val="000000"/>
                </a:solidFill>
                <a:latin typeface="Calibri"/>
              </a:rPr>
              <a:t>the </a:t>
            </a:r>
            <a:r>
              <a:rPr b="0" lang="en-US" sz="1800" spc="-1" strike="noStrike">
                <a:solidFill>
                  <a:srgbClr val="000000"/>
                </a:solidFill>
                <a:latin typeface="Calibri"/>
              </a:rPr>
              <a:t>title </a:t>
            </a:r>
            <a:r>
              <a:rPr b="0" lang="en-US" sz="1800" spc="-1" strike="noStrike">
                <a:solidFill>
                  <a:srgbClr val="000000"/>
                </a:solidFill>
                <a:latin typeface="Calibri"/>
              </a:rPr>
              <a:t>text </a:t>
            </a:r>
            <a:r>
              <a:rPr b="0" lang="en-US" sz="1800" spc="-1" strike="noStrike">
                <a:solidFill>
                  <a:srgbClr val="000000"/>
                </a:solidFill>
                <a:latin typeface="Calibri"/>
              </a:rPr>
              <a:t>form</a:t>
            </a:r>
            <a:r>
              <a:rPr b="0" lang="en-US" sz="1800" spc="-1" strike="noStrike">
                <a:solidFill>
                  <a:srgbClr val="000000"/>
                </a:solidFill>
                <a:latin typeface="Calibri"/>
              </a:rPr>
              <a:t>at</a:t>
            </a:r>
            <a:endParaRPr b="0" lang="en-US" sz="1800" spc="-1" strike="noStrike">
              <a:solidFill>
                <a:srgbClr val="000000"/>
              </a:solidFill>
              <a:latin typeface="Calibri"/>
            </a:endParaRP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19.png"/><Relationship Id="rId4" Type="http://schemas.openxmlformats.org/officeDocument/2006/relationships/slideLayout" Target="../slideLayouts/slideLayout37.xml"/>
</Relationships>
</file>

<file path=ppt/slides/_rels/slide16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jpeg"/><Relationship Id="rId3" Type="http://schemas.openxmlformats.org/officeDocument/2006/relationships/slideLayout" Target="../slideLayouts/slideLayout37.xml"/>
</Relationships>
</file>

<file path=ppt/slides/_rels/slide16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3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3" descr=""/>
          <p:cNvPicPr/>
          <p:nvPr/>
        </p:nvPicPr>
        <p:blipFill>
          <a:blip r:embed="rId1"/>
          <a:stretch/>
        </p:blipFill>
        <p:spPr>
          <a:xfrm>
            <a:off x="-164520" y="0"/>
            <a:ext cx="12102480" cy="685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2. Logical level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 the logical level, the raw and discrete information which is present in the knowledge level is encoded into sentences. In simple words, the agent in this level derives the logic out of the knowledge base according to the problem. It selects the required blocks of information and combines them meaningfully so as a decision could be made.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Example The house cleaning agent on getting all the information then checks and finds the place which is dirty and should be cleaned.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2209680" y="2130480"/>
            <a:ext cx="7772040" cy="1469520"/>
          </a:xfrm>
          <a:prstGeom prst="rect">
            <a:avLst/>
          </a:prstGeom>
          <a:noFill/>
          <a:ln w="0">
            <a:noFill/>
          </a:ln>
        </p:spPr>
        <p:txBody>
          <a:bodyPr anchor="ctr">
            <a:noAutofit/>
          </a:bodyPr>
          <a:p>
            <a:pPr indent="0" algn="ctr">
              <a:lnSpc>
                <a:spcPct val="100000"/>
              </a:lnSpc>
              <a:buNone/>
            </a:pPr>
            <a:r>
              <a:rPr b="1" lang="en-US" sz="4400" spc="-1" strike="noStrike">
                <a:solidFill>
                  <a:schemeClr val="dk1"/>
                </a:solidFill>
                <a:latin typeface="Calibri"/>
                <a:ea typeface="Calibri"/>
              </a:rPr>
              <a:t>MODULE 3</a:t>
            </a:r>
            <a:br>
              <a:rPr sz="4400"/>
            </a:br>
            <a:r>
              <a:rPr b="1" lang="en-US" sz="4400" spc="-1" strike="noStrike">
                <a:solidFill>
                  <a:schemeClr val="dk1"/>
                </a:solidFill>
                <a:latin typeface="Calibri"/>
                <a:ea typeface="Calibri"/>
              </a:rPr>
              <a:t>SEMANTIC NETWORKS</a:t>
            </a:r>
            <a:endParaRPr b="0" lang="en-US" sz="4400" spc="-1" strike="noStrike">
              <a:solidFill>
                <a:srgbClr val="000000"/>
              </a:solidFill>
              <a:latin typeface="Calibri"/>
            </a:endParaRPr>
          </a:p>
        </p:txBody>
      </p:sp>
      <p:sp>
        <p:nvSpPr>
          <p:cNvPr id="307" name="PlaceHolder 2"/>
          <p:cNvSpPr>
            <a:spLocks noGrp="1"/>
          </p:cNvSpPr>
          <p:nvPr>
            <p:ph type="subTitle"/>
          </p:nvPr>
        </p:nvSpPr>
        <p:spPr>
          <a:xfrm>
            <a:off x="2895480" y="3886200"/>
            <a:ext cx="6400440" cy="1752120"/>
          </a:xfrm>
          <a:prstGeom prst="rect">
            <a:avLst/>
          </a:prstGeom>
          <a:noFill/>
          <a:ln w="0">
            <a:noFill/>
          </a:ln>
        </p:spPr>
        <p:txBody>
          <a:bodyPr anchor="t">
            <a:normAutofit/>
          </a:bodyPr>
          <a:p>
            <a:pPr indent="0" algn="ctr">
              <a:buNone/>
            </a:pPr>
            <a:endParaRPr b="0" lang="en-IN"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Picture 3" descr=""/>
          <p:cNvPicPr/>
          <p:nvPr/>
        </p:nvPicPr>
        <p:blipFill>
          <a:blip r:embed="rId1"/>
          <a:stretch/>
        </p:blipFill>
        <p:spPr>
          <a:xfrm>
            <a:off x="3882960" y="1876320"/>
            <a:ext cx="4425840" cy="3105000"/>
          </a:xfrm>
          <a:prstGeom prst="rect">
            <a:avLst/>
          </a:prstGeom>
          <a:ln w="0">
            <a:noFill/>
          </a:ln>
        </p:spPr>
      </p:pic>
      <p:pic>
        <p:nvPicPr>
          <p:cNvPr id="309" name="Picture 4" descr=""/>
          <p:cNvPicPr/>
          <p:nvPr/>
        </p:nvPicPr>
        <p:blipFill>
          <a:blip r:embed="rId2"/>
          <a:stretch/>
        </p:blipFill>
        <p:spPr>
          <a:xfrm>
            <a:off x="997560" y="0"/>
            <a:ext cx="10105560" cy="617652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3" descr=""/>
          <p:cNvPicPr/>
          <p:nvPr/>
        </p:nvPicPr>
        <p:blipFill>
          <a:blip r:embed="rId1"/>
          <a:stretch/>
        </p:blipFill>
        <p:spPr>
          <a:xfrm>
            <a:off x="1567440" y="498600"/>
            <a:ext cx="9262440" cy="623412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Picture 3" descr=""/>
          <p:cNvPicPr/>
          <p:nvPr/>
        </p:nvPicPr>
        <p:blipFill>
          <a:blip r:embed="rId1"/>
          <a:stretch/>
        </p:blipFill>
        <p:spPr>
          <a:xfrm>
            <a:off x="688680" y="890640"/>
            <a:ext cx="10069920" cy="5806800"/>
          </a:xfrm>
          <a:prstGeom prst="rect">
            <a:avLst/>
          </a:prstGeom>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Picture 3" descr=""/>
          <p:cNvPicPr/>
          <p:nvPr/>
        </p:nvPicPr>
        <p:blipFill>
          <a:blip r:embed="rId1"/>
          <a:stretch/>
        </p:blipFill>
        <p:spPr>
          <a:xfrm>
            <a:off x="1353960" y="522360"/>
            <a:ext cx="9559440" cy="6335280"/>
          </a:xfrm>
          <a:prstGeom prst="rect">
            <a:avLst/>
          </a:prstGeom>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3" descr=""/>
          <p:cNvPicPr/>
          <p:nvPr/>
        </p:nvPicPr>
        <p:blipFill>
          <a:blip r:embed="rId1"/>
          <a:stretch/>
        </p:blipFill>
        <p:spPr>
          <a:xfrm>
            <a:off x="-36000" y="474840"/>
            <a:ext cx="11412360" cy="584244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3" descr=""/>
          <p:cNvPicPr/>
          <p:nvPr/>
        </p:nvPicPr>
        <p:blipFill>
          <a:blip r:embed="rId1"/>
          <a:stretch/>
        </p:blipFill>
        <p:spPr>
          <a:xfrm>
            <a:off x="1749240" y="510480"/>
            <a:ext cx="9318240" cy="579492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3" descr=""/>
          <p:cNvPicPr/>
          <p:nvPr/>
        </p:nvPicPr>
        <p:blipFill>
          <a:blip r:embed="rId1"/>
          <a:stretch/>
        </p:blipFill>
        <p:spPr>
          <a:xfrm>
            <a:off x="1852560" y="546120"/>
            <a:ext cx="8977320" cy="607968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Picture 3" descr=""/>
          <p:cNvPicPr/>
          <p:nvPr/>
        </p:nvPicPr>
        <p:blipFill>
          <a:blip r:embed="rId1"/>
          <a:stretch/>
        </p:blipFill>
        <p:spPr>
          <a:xfrm>
            <a:off x="1116360" y="574200"/>
            <a:ext cx="9428760" cy="586764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Picture 3" descr=""/>
          <p:cNvPicPr/>
          <p:nvPr/>
        </p:nvPicPr>
        <p:blipFill>
          <a:blip r:embed="rId1"/>
          <a:stretch/>
        </p:blipFill>
        <p:spPr>
          <a:xfrm>
            <a:off x="1567440" y="299880"/>
            <a:ext cx="9119880" cy="6053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1" lang="en-US" sz="4400" spc="-1" strike="noStrike">
                <a:solidFill>
                  <a:srgbClr val="000000"/>
                </a:solidFill>
                <a:latin typeface="Calibri Light"/>
              </a:rPr>
              <a:t>3</a:t>
            </a:r>
            <a:r>
              <a:rPr b="1" lang="en-US" sz="4400" spc="-1" strike="noStrike">
                <a:solidFill>
                  <a:srgbClr val="000000"/>
                </a:solidFill>
                <a:latin typeface="Calibri Light"/>
              </a:rPr>
              <a:t>. </a:t>
            </a:r>
            <a:r>
              <a:rPr b="1" lang="en-US" sz="4400" spc="-1" strike="noStrike">
                <a:solidFill>
                  <a:srgbClr val="000000"/>
                </a:solidFill>
                <a:latin typeface="Calibri Light"/>
              </a:rPr>
              <a:t>I</a:t>
            </a:r>
            <a:r>
              <a:rPr b="1" lang="en-US" sz="4400" spc="-1" strike="noStrike">
                <a:solidFill>
                  <a:srgbClr val="000000"/>
                </a:solidFill>
                <a:latin typeface="Calibri Light"/>
              </a:rPr>
              <a:t>m</a:t>
            </a:r>
            <a:r>
              <a:rPr b="1" lang="en-US" sz="4400" spc="-1" strike="noStrike">
                <a:solidFill>
                  <a:srgbClr val="000000"/>
                </a:solidFill>
                <a:latin typeface="Calibri Light"/>
              </a:rPr>
              <a:t>p</a:t>
            </a:r>
            <a:r>
              <a:rPr b="1" lang="en-US" sz="4400" spc="-1" strike="noStrike">
                <a:solidFill>
                  <a:srgbClr val="000000"/>
                </a:solidFill>
                <a:latin typeface="Calibri Light"/>
              </a:rPr>
              <a:t>le</a:t>
            </a:r>
            <a:r>
              <a:rPr b="1" lang="en-US" sz="4400" spc="-1" strike="noStrike">
                <a:solidFill>
                  <a:srgbClr val="000000"/>
                </a:solidFill>
                <a:latin typeface="Calibri Light"/>
              </a:rPr>
              <a:t>m</a:t>
            </a:r>
            <a:r>
              <a:rPr b="1" lang="en-US" sz="4400" spc="-1" strike="noStrike">
                <a:solidFill>
                  <a:srgbClr val="000000"/>
                </a:solidFill>
                <a:latin typeface="Calibri Light"/>
              </a:rPr>
              <a:t>e</a:t>
            </a:r>
            <a:r>
              <a:rPr b="1" lang="en-US" sz="4400" spc="-1" strike="noStrike">
                <a:solidFill>
                  <a:srgbClr val="000000"/>
                </a:solidFill>
                <a:latin typeface="Calibri Light"/>
              </a:rPr>
              <a:t>n</a:t>
            </a:r>
            <a:r>
              <a:rPr b="1" lang="en-US" sz="4400" spc="-1" strike="noStrike">
                <a:solidFill>
                  <a:srgbClr val="000000"/>
                </a:solidFill>
                <a:latin typeface="Calibri Light"/>
              </a:rPr>
              <a:t>t</a:t>
            </a:r>
            <a:r>
              <a:rPr b="1" lang="en-US" sz="4400" spc="-1" strike="noStrike">
                <a:solidFill>
                  <a:srgbClr val="000000"/>
                </a:solidFill>
                <a:latin typeface="Calibri Light"/>
              </a:rPr>
              <a:t>a</a:t>
            </a:r>
            <a:r>
              <a:rPr b="1" lang="en-US" sz="4400" spc="-1" strike="noStrike">
                <a:solidFill>
                  <a:srgbClr val="000000"/>
                </a:solidFill>
                <a:latin typeface="Calibri Light"/>
              </a:rPr>
              <a:t>ti</a:t>
            </a:r>
            <a:r>
              <a:rPr b="1" lang="en-US" sz="4400" spc="-1" strike="noStrike">
                <a:solidFill>
                  <a:srgbClr val="000000"/>
                </a:solidFill>
                <a:latin typeface="Calibri Light"/>
              </a:rPr>
              <a:t>o</a:t>
            </a:r>
            <a:r>
              <a:rPr b="1" lang="en-US" sz="4400" spc="-1" strike="noStrike">
                <a:solidFill>
                  <a:srgbClr val="000000"/>
                </a:solidFill>
                <a:latin typeface="Calibri Light"/>
              </a:rPr>
              <a:t>n </a:t>
            </a:r>
            <a:r>
              <a:rPr b="1" lang="en-US" sz="4400" spc="-1" strike="noStrike">
                <a:solidFill>
                  <a:srgbClr val="000000"/>
                </a:solidFill>
                <a:latin typeface="Calibri Light"/>
              </a:rPr>
              <a:t>le</a:t>
            </a:r>
            <a:r>
              <a:rPr b="1" lang="en-US" sz="4400" spc="-1" strike="noStrike">
                <a:solidFill>
                  <a:srgbClr val="000000"/>
                </a:solidFill>
                <a:latin typeface="Calibri Light"/>
              </a:rPr>
              <a:t>v</a:t>
            </a:r>
            <a:r>
              <a:rPr b="1" lang="en-US" sz="4400" spc="-1" strike="noStrike">
                <a:solidFill>
                  <a:srgbClr val="000000"/>
                </a:solidFill>
                <a:latin typeface="Calibri Light"/>
              </a:rPr>
              <a:t>el</a:t>
            </a:r>
            <a:endParaRPr b="0" lang="en-US" sz="4400" spc="-1" strike="noStrike">
              <a:solidFill>
                <a:srgbClr val="000000"/>
              </a:solidFill>
              <a:latin typeface="Calibri"/>
            </a:endParaRPr>
          </a:p>
        </p:txBody>
      </p:sp>
      <p:sp>
        <p:nvSpPr>
          <p:cNvPr id="17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This is the final layer of the knowledge-based agent. In the implementation level, the logic which the agent has derived in the logical level is brought to implementation. This layer deals with the physical representation of the sentences.</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Example The cleaning agent after finding the place to clean finally takes action and cleans the dirt on the floor and as a result, the agent gets clean floor which is the goal state that the agent is designed to achieve.</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Picture 3" descr=""/>
          <p:cNvPicPr/>
          <p:nvPr/>
        </p:nvPicPr>
        <p:blipFill>
          <a:blip r:embed="rId1"/>
          <a:stretch/>
        </p:blipFill>
        <p:spPr>
          <a:xfrm>
            <a:off x="1543680" y="440280"/>
            <a:ext cx="9298080" cy="591264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3" descr=""/>
          <p:cNvPicPr/>
          <p:nvPr/>
        </p:nvPicPr>
        <p:blipFill>
          <a:blip r:embed="rId1"/>
          <a:stretch/>
        </p:blipFill>
        <p:spPr>
          <a:xfrm>
            <a:off x="1567440" y="618120"/>
            <a:ext cx="9416880" cy="544968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3" descr=""/>
          <p:cNvPicPr/>
          <p:nvPr/>
        </p:nvPicPr>
        <p:blipFill>
          <a:blip r:embed="rId1"/>
          <a:stretch/>
        </p:blipFill>
        <p:spPr>
          <a:xfrm>
            <a:off x="1163880" y="1053720"/>
            <a:ext cx="10236240" cy="477684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2057400" y="0"/>
            <a:ext cx="8229240" cy="1142640"/>
          </a:xfrm>
          <a:prstGeom prst="rect">
            <a:avLst/>
          </a:prstGeom>
          <a:noFill/>
          <a:ln w="0">
            <a:noFill/>
          </a:ln>
        </p:spPr>
        <p:txBody>
          <a:bodyPr anchor="ctr">
            <a:noAutofit/>
          </a:bodyPr>
          <a:p>
            <a:pPr indent="0" algn="ctr">
              <a:lnSpc>
                <a:spcPct val="100000"/>
              </a:lnSpc>
              <a:buNone/>
            </a:pPr>
            <a:r>
              <a:rPr b="1" lang="en-US" sz="4400" spc="-1" strike="noStrike">
                <a:solidFill>
                  <a:schemeClr val="dk1"/>
                </a:solidFill>
                <a:latin typeface="Calibri"/>
                <a:ea typeface="Calibri"/>
              </a:rPr>
              <a:t>Knowledge Representation</a:t>
            </a:r>
            <a:endParaRPr b="0" lang="en-US" sz="4400" spc="-1" strike="noStrike">
              <a:solidFill>
                <a:srgbClr val="000000"/>
              </a:solidFill>
              <a:latin typeface="Calibri"/>
            </a:endParaRPr>
          </a:p>
        </p:txBody>
      </p:sp>
      <p:sp>
        <p:nvSpPr>
          <p:cNvPr id="322" name="PlaceHolder 2"/>
          <p:cNvSpPr>
            <a:spLocks noGrp="1"/>
          </p:cNvSpPr>
          <p:nvPr>
            <p:ph/>
          </p:nvPr>
        </p:nvSpPr>
        <p:spPr>
          <a:xfrm>
            <a:off x="1828800" y="1066680"/>
            <a:ext cx="8229240" cy="4525560"/>
          </a:xfrm>
          <a:prstGeom prst="rect">
            <a:avLst/>
          </a:prstGeom>
          <a:noFill/>
          <a:ln w="0">
            <a:noFill/>
          </a:ln>
        </p:spPr>
        <p:txBody>
          <a:bodyPr anchor="t">
            <a:normAutofit/>
          </a:bodyPr>
          <a:p>
            <a:pPr marL="343080" indent="-343080" algn="just">
              <a:lnSpc>
                <a:spcPct val="80000"/>
              </a:lnSpc>
              <a:buClr>
                <a:srgbClr val="000000"/>
              </a:buClr>
              <a:buFont typeface="Arial"/>
              <a:buChar char="•"/>
            </a:pPr>
            <a:r>
              <a:rPr b="1" lang="en-US" sz="2200" spc="-1" strike="noStrike">
                <a:solidFill>
                  <a:schemeClr val="dk1"/>
                </a:solidFill>
                <a:latin typeface="Calibri"/>
                <a:ea typeface="Calibri"/>
              </a:rPr>
              <a:t>Knowledge Representation</a:t>
            </a:r>
            <a:r>
              <a:rPr b="0" lang="en-US" sz="2200" spc="-1" strike="noStrike">
                <a:solidFill>
                  <a:schemeClr val="dk1"/>
                </a:solidFill>
                <a:latin typeface="Calibri"/>
                <a:ea typeface="Calibri"/>
              </a:rPr>
              <a:t>, is an integral part of </a:t>
            </a:r>
            <a:r>
              <a:rPr b="1" lang="en-US" sz="2200" spc="-1" strike="noStrike">
                <a:solidFill>
                  <a:schemeClr val="dk1"/>
                </a:solidFill>
                <a:latin typeface="Calibri"/>
                <a:ea typeface="Calibri"/>
              </a:rPr>
              <a:t>Artificial Intelligence (AI)</a:t>
            </a:r>
            <a:r>
              <a:rPr b="0" lang="en-US" sz="2200" spc="-1" strike="noStrike">
                <a:solidFill>
                  <a:schemeClr val="dk1"/>
                </a:solidFill>
                <a:latin typeface="Calibri"/>
                <a:ea typeface="Calibri"/>
              </a:rPr>
              <a:t>. </a:t>
            </a:r>
            <a:endParaRPr b="0" lang="en-US" sz="2200" spc="-1" strike="noStrike">
              <a:solidFill>
                <a:srgbClr val="000000"/>
              </a:solidFill>
              <a:latin typeface="Calibri"/>
            </a:endParaRPr>
          </a:p>
          <a:p>
            <a:pPr marL="343080" indent="-343080" algn="just">
              <a:lnSpc>
                <a:spcPct val="80000"/>
              </a:lnSpc>
              <a:spcBef>
                <a:spcPts val="439"/>
              </a:spcBef>
              <a:buClr>
                <a:srgbClr val="000000"/>
              </a:buClr>
              <a:buFont typeface="Arial"/>
              <a:buChar char="•"/>
            </a:pPr>
            <a:r>
              <a:rPr b="0" lang="en-US" sz="2200" spc="-1" strike="noStrike">
                <a:solidFill>
                  <a:schemeClr val="dk1"/>
                </a:solidFill>
                <a:latin typeface="Calibri"/>
                <a:ea typeface="Calibri"/>
              </a:rPr>
              <a:t>It works along with Reasoning to enable machines to comprehend and represent accumulated data and knowledge in a reasoning way. </a:t>
            </a:r>
            <a:endParaRPr b="0" lang="en-US" sz="2200" spc="-1" strike="noStrike">
              <a:solidFill>
                <a:srgbClr val="000000"/>
              </a:solidFill>
              <a:latin typeface="Calibri"/>
            </a:endParaRPr>
          </a:p>
          <a:p>
            <a:pPr marL="343080" indent="-343080" algn="just">
              <a:lnSpc>
                <a:spcPct val="80000"/>
              </a:lnSpc>
              <a:spcBef>
                <a:spcPts val="439"/>
              </a:spcBef>
              <a:buClr>
                <a:srgbClr val="000000"/>
              </a:buClr>
              <a:buFont typeface="Arial"/>
              <a:buChar char="•"/>
            </a:pPr>
            <a:r>
              <a:rPr b="0" lang="en-US" sz="2200" spc="-1" strike="noStrike">
                <a:solidFill>
                  <a:schemeClr val="dk1"/>
                </a:solidFill>
                <a:latin typeface="Calibri"/>
                <a:ea typeface="Calibri"/>
              </a:rPr>
              <a:t>It is concerned with thinking and how it contributes to intelligent machines. </a:t>
            </a:r>
            <a:endParaRPr b="0" lang="en-US" sz="2200" spc="-1" strike="noStrike">
              <a:solidFill>
                <a:srgbClr val="000000"/>
              </a:solidFill>
              <a:latin typeface="Calibri"/>
            </a:endParaRPr>
          </a:p>
          <a:p>
            <a:pPr marL="343080" indent="-343080" algn="just">
              <a:lnSpc>
                <a:spcPct val="80000"/>
              </a:lnSpc>
              <a:spcBef>
                <a:spcPts val="439"/>
              </a:spcBef>
              <a:buClr>
                <a:srgbClr val="000000"/>
              </a:buClr>
              <a:buFont typeface="Arial"/>
              <a:buChar char="•"/>
            </a:pPr>
            <a:r>
              <a:rPr b="0" lang="en-US" sz="2200" spc="-1" strike="noStrike">
                <a:solidFill>
                  <a:schemeClr val="dk1"/>
                </a:solidFill>
                <a:latin typeface="Calibri"/>
                <a:ea typeface="Calibri"/>
              </a:rPr>
              <a:t>Moreover, it uses various techniques to accomplish an accurate representation of knowledge. These techniques are:</a:t>
            </a:r>
            <a:endParaRPr b="0" lang="en-US" sz="2200" spc="-1" strike="noStrike">
              <a:solidFill>
                <a:srgbClr val="000000"/>
              </a:solidFill>
              <a:latin typeface="Calibri"/>
            </a:endParaRPr>
          </a:p>
          <a:p>
            <a:pPr lvl="1" marL="743040" indent="-285840">
              <a:lnSpc>
                <a:spcPct val="80000"/>
              </a:lnSpc>
              <a:spcBef>
                <a:spcPts val="400"/>
              </a:spcBef>
              <a:buClr>
                <a:srgbClr val="000000"/>
              </a:buClr>
              <a:buFont typeface="Arial"/>
              <a:buChar char="–"/>
            </a:pPr>
            <a:r>
              <a:rPr b="0" lang="en-US" sz="2000" spc="-1" strike="noStrike">
                <a:solidFill>
                  <a:schemeClr val="dk1"/>
                </a:solidFill>
                <a:latin typeface="Calibri"/>
                <a:ea typeface="Calibri"/>
              </a:rPr>
              <a:t>Logical Representation.</a:t>
            </a:r>
            <a:endParaRPr b="0" lang="en-US" sz="2000" spc="-1" strike="noStrike">
              <a:solidFill>
                <a:srgbClr val="000000"/>
              </a:solidFill>
              <a:latin typeface="Calibri"/>
            </a:endParaRPr>
          </a:p>
          <a:p>
            <a:pPr lvl="1" marL="743040" indent="-285840">
              <a:lnSpc>
                <a:spcPct val="80000"/>
              </a:lnSpc>
              <a:spcBef>
                <a:spcPts val="400"/>
              </a:spcBef>
              <a:buClr>
                <a:srgbClr val="000000"/>
              </a:buClr>
              <a:buFont typeface="Arial"/>
              <a:buChar char="–"/>
            </a:pPr>
            <a:r>
              <a:rPr b="0" lang="en-US" sz="2000" spc="-1" strike="noStrike">
                <a:solidFill>
                  <a:schemeClr val="dk1"/>
                </a:solidFill>
                <a:latin typeface="Calibri"/>
                <a:ea typeface="Calibri"/>
              </a:rPr>
              <a:t>Semantic Networks.</a:t>
            </a:r>
            <a:endParaRPr b="0" lang="en-US" sz="2000" spc="-1" strike="noStrike">
              <a:solidFill>
                <a:srgbClr val="000000"/>
              </a:solidFill>
              <a:latin typeface="Calibri"/>
            </a:endParaRPr>
          </a:p>
          <a:p>
            <a:pPr lvl="1" marL="743040" indent="-285840">
              <a:lnSpc>
                <a:spcPct val="80000"/>
              </a:lnSpc>
              <a:spcBef>
                <a:spcPts val="400"/>
              </a:spcBef>
              <a:buClr>
                <a:srgbClr val="000000"/>
              </a:buClr>
              <a:buFont typeface="Arial"/>
              <a:buChar char="–"/>
            </a:pPr>
            <a:r>
              <a:rPr b="0" lang="en-US" sz="2000" spc="-1" strike="noStrike">
                <a:solidFill>
                  <a:schemeClr val="dk1"/>
                </a:solidFill>
                <a:latin typeface="Calibri"/>
                <a:ea typeface="Calibri"/>
              </a:rPr>
              <a:t>Production Rules.</a:t>
            </a:r>
            <a:endParaRPr b="0" lang="en-US" sz="2000" spc="-1" strike="noStrike">
              <a:solidFill>
                <a:srgbClr val="000000"/>
              </a:solidFill>
              <a:latin typeface="Calibri"/>
            </a:endParaRPr>
          </a:p>
          <a:p>
            <a:pPr lvl="1" marL="743040" indent="-285840">
              <a:lnSpc>
                <a:spcPct val="80000"/>
              </a:lnSpc>
              <a:spcBef>
                <a:spcPts val="400"/>
              </a:spcBef>
              <a:buClr>
                <a:srgbClr val="000000"/>
              </a:buClr>
              <a:buFont typeface="Arial"/>
              <a:buChar char="–"/>
            </a:pPr>
            <a:r>
              <a:rPr b="0" lang="en-US" sz="2000" spc="-1" strike="noStrike">
                <a:solidFill>
                  <a:schemeClr val="dk1"/>
                </a:solidFill>
                <a:latin typeface="Calibri"/>
                <a:ea typeface="Calibri"/>
              </a:rPr>
              <a:t>Frames Representation.</a:t>
            </a:r>
            <a:endParaRPr b="0" lang="en-US" sz="2000" spc="-1" strike="noStrike">
              <a:solidFill>
                <a:srgbClr val="000000"/>
              </a:solidFill>
              <a:latin typeface="Calibri"/>
            </a:endParaRPr>
          </a:p>
          <a:p>
            <a:pPr marL="343080" indent="0">
              <a:lnSpc>
                <a:spcPct val="90000"/>
              </a:lnSpc>
              <a:spcBef>
                <a:spcPts val="400"/>
              </a:spcBef>
              <a:buNone/>
              <a:tabLst>
                <a:tab algn="l" pos="0"/>
              </a:tabLst>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981080" y="274680"/>
            <a:ext cx="8229240" cy="715680"/>
          </a:xfrm>
          <a:prstGeom prst="rect">
            <a:avLst/>
          </a:prstGeom>
          <a:noFill/>
          <a:ln w="0">
            <a:noFill/>
          </a:ln>
        </p:spPr>
        <p:txBody>
          <a:bodyPr anchor="ctr">
            <a:normAutofit fontScale="51000"/>
          </a:bodyPr>
          <a:p>
            <a:pPr indent="0" algn="ctr">
              <a:lnSpc>
                <a:spcPct val="100000"/>
              </a:lnSpc>
              <a:buNone/>
            </a:pPr>
            <a:r>
              <a:rPr b="1" lang="en-US" sz="4000" spc="-1" strike="noStrike">
                <a:solidFill>
                  <a:schemeClr val="dk1"/>
                </a:solidFill>
                <a:latin typeface="Calibri"/>
                <a:ea typeface="Calibri"/>
              </a:rPr>
              <a:t>SEMANTIC NETWORKS IN AI</a:t>
            </a:r>
            <a:br>
              <a:rPr sz="4000"/>
            </a:br>
            <a:endParaRPr b="0" lang="en-US" sz="4000" spc="-1" strike="noStrike">
              <a:solidFill>
                <a:srgbClr val="000000"/>
              </a:solidFill>
              <a:latin typeface="Calibri"/>
            </a:endParaRPr>
          </a:p>
        </p:txBody>
      </p:sp>
      <p:sp>
        <p:nvSpPr>
          <p:cNvPr id="324" name="PlaceHolder 2"/>
          <p:cNvSpPr>
            <a:spLocks noGrp="1"/>
          </p:cNvSpPr>
          <p:nvPr>
            <p:ph/>
          </p:nvPr>
        </p:nvSpPr>
        <p:spPr>
          <a:xfrm>
            <a:off x="1981080" y="914400"/>
            <a:ext cx="8229240" cy="5211360"/>
          </a:xfrm>
          <a:prstGeom prst="rect">
            <a:avLst/>
          </a:prstGeom>
          <a:noFill/>
          <a:ln w="0">
            <a:noFill/>
          </a:ln>
        </p:spPr>
        <p:txBody>
          <a:bodyPr anchor="t">
            <a:noAutofit/>
          </a:bodyPr>
          <a:p>
            <a:pPr marL="343080" indent="-343080" algn="just">
              <a:lnSpc>
                <a:spcPct val="100000"/>
              </a:lnSpc>
              <a:buClr>
                <a:srgbClr val="000000"/>
              </a:buClr>
              <a:buFont typeface="Arial"/>
              <a:buChar char="•"/>
            </a:pPr>
            <a:r>
              <a:rPr b="0" lang="en-US" sz="3200" spc="-1" strike="noStrike">
                <a:solidFill>
                  <a:schemeClr val="dk1"/>
                </a:solidFill>
                <a:latin typeface="Calibri"/>
                <a:ea typeface="Calibri"/>
              </a:rPr>
              <a:t>Semantic Networks or </a:t>
            </a:r>
            <a:r>
              <a:rPr b="1" lang="en-US" sz="3200" spc="-1" strike="noStrike">
                <a:solidFill>
                  <a:schemeClr val="dk1"/>
                </a:solidFill>
                <a:latin typeface="Calibri"/>
                <a:ea typeface="Calibri"/>
              </a:rPr>
              <a:t>Semantic Net</a:t>
            </a:r>
            <a:r>
              <a:rPr b="0" lang="en-US" sz="3200" spc="-1" strike="noStrike">
                <a:solidFill>
                  <a:schemeClr val="dk1"/>
                </a:solidFill>
                <a:latin typeface="Calibri"/>
                <a:ea typeface="Calibri"/>
              </a:rPr>
              <a:t> is a knowledge representation technique used for propositional information.</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pPr>
            <a:r>
              <a:rPr b="0" lang="en-US" sz="3200" spc="-1" strike="noStrike">
                <a:solidFill>
                  <a:schemeClr val="dk1"/>
                </a:solidFill>
                <a:latin typeface="Calibri"/>
                <a:ea typeface="Calibri"/>
              </a:rPr>
              <a:t>Semantic Network is a directed or undirected graph consisting of vertices. </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pPr>
            <a:r>
              <a:rPr b="0" lang="en-US" sz="3200" spc="-1" strike="noStrike">
                <a:solidFill>
                  <a:schemeClr val="dk1"/>
                </a:solidFill>
                <a:latin typeface="Calibri"/>
                <a:ea typeface="Calibri"/>
              </a:rPr>
              <a:t>These vertices represent concepts and edges, which further represent semantic relations between concepts, mapping or connecting semantic fields.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1905120" y="0"/>
            <a:ext cx="8229240" cy="1142640"/>
          </a:xfrm>
          <a:prstGeom prst="rect">
            <a:avLst/>
          </a:prstGeom>
          <a:noFill/>
          <a:ln w="0">
            <a:noFill/>
          </a:ln>
        </p:spPr>
        <p:txBody>
          <a:bodyPr anchor="ctr">
            <a:normAutofit/>
          </a:bodyPr>
          <a:p>
            <a:pPr indent="0" algn="ctr">
              <a:lnSpc>
                <a:spcPct val="100000"/>
              </a:lnSpc>
              <a:buNone/>
            </a:pPr>
            <a:r>
              <a:rPr b="1" lang="en-US" sz="3200" spc="-1" strike="noStrike">
                <a:solidFill>
                  <a:schemeClr val="dk1"/>
                </a:solidFill>
                <a:latin typeface="Calibri"/>
                <a:ea typeface="Calibri"/>
              </a:rPr>
              <a:t>COMPONENTS OF SEMANTIC NETWORKS:</a:t>
            </a:r>
            <a:endParaRPr b="0" lang="en-US" sz="3200" spc="-1" strike="noStrike">
              <a:solidFill>
                <a:srgbClr val="000000"/>
              </a:solidFill>
              <a:latin typeface="Calibri"/>
            </a:endParaRPr>
          </a:p>
        </p:txBody>
      </p:sp>
      <p:sp>
        <p:nvSpPr>
          <p:cNvPr id="326" name="PlaceHolder 2"/>
          <p:cNvSpPr>
            <a:spLocks noGrp="1"/>
          </p:cNvSpPr>
          <p:nvPr>
            <p:ph/>
          </p:nvPr>
        </p:nvSpPr>
        <p:spPr>
          <a:xfrm>
            <a:off x="1676520" y="990720"/>
            <a:ext cx="8838720" cy="4876560"/>
          </a:xfrm>
          <a:prstGeom prst="rect">
            <a:avLst/>
          </a:prstGeom>
          <a:noFill/>
          <a:ln w="0">
            <a:noFill/>
          </a:ln>
        </p:spPr>
        <p:txBody>
          <a:bodyPr anchor="t">
            <a:normAutofit fontScale="95000"/>
          </a:bodyPr>
          <a:p>
            <a:pPr marL="325800" indent="0">
              <a:lnSpc>
                <a:spcPct val="80000"/>
              </a:lnSpc>
              <a:buNone/>
              <a:tabLst>
                <a:tab algn="l" pos="0"/>
              </a:tabLst>
            </a:pPr>
            <a:r>
              <a:rPr b="0" lang="en-US" sz="2000" spc="-1" strike="noStrike">
                <a:solidFill>
                  <a:schemeClr val="dk1"/>
                </a:solidFill>
                <a:latin typeface="Calibri"/>
                <a:ea typeface="Calibri"/>
              </a:rPr>
              <a:t>Semantic Networks can further be defined by specifying its fundamental components, which are:</a:t>
            </a:r>
            <a:endParaRPr b="0" lang="en-US" sz="2000" spc="-1" strike="noStrike">
              <a:solidFill>
                <a:srgbClr val="000000"/>
              </a:solidFill>
              <a:latin typeface="Calibri"/>
            </a:endParaRPr>
          </a:p>
          <a:p>
            <a:pPr marL="325800" indent="0">
              <a:lnSpc>
                <a:spcPct val="80000"/>
              </a:lnSpc>
              <a:spcBef>
                <a:spcPts val="400"/>
              </a:spcBef>
              <a:buNone/>
              <a:tabLst>
                <a:tab algn="l" pos="0"/>
              </a:tabLst>
            </a:pPr>
            <a:endParaRPr b="0" lang="en-US" sz="2000" spc="-1" strike="noStrike">
              <a:solidFill>
                <a:srgbClr val="000000"/>
              </a:solidFill>
              <a:latin typeface="Calibri"/>
            </a:endParaRPr>
          </a:p>
          <a:p>
            <a:pPr marL="325800" indent="-325800">
              <a:lnSpc>
                <a:spcPct val="80000"/>
              </a:lnSpc>
              <a:spcBef>
                <a:spcPts val="400"/>
              </a:spcBef>
              <a:buClr>
                <a:srgbClr val="000000"/>
              </a:buClr>
              <a:buFont typeface="Arial"/>
              <a:buChar char="•"/>
              <a:tabLst>
                <a:tab algn="l" pos="0"/>
              </a:tabLst>
            </a:pPr>
            <a:r>
              <a:rPr b="1" lang="en-US" sz="2000" spc="-1" strike="noStrike">
                <a:solidFill>
                  <a:schemeClr val="dk1"/>
                </a:solidFill>
                <a:latin typeface="Calibri"/>
                <a:ea typeface="Calibri"/>
              </a:rPr>
              <a:t>Lexical Components -</a:t>
            </a:r>
            <a:r>
              <a:rPr b="0" lang="en-US" sz="2000" spc="-1" strike="noStrike">
                <a:solidFill>
                  <a:schemeClr val="dk1"/>
                </a:solidFill>
                <a:latin typeface="Calibri"/>
                <a:ea typeface="Calibri"/>
              </a:rPr>
              <a:t> Consists of:</a:t>
            </a:r>
            <a:br>
              <a:rPr sz="2000"/>
            </a:br>
            <a:r>
              <a:rPr b="1" lang="en-US" sz="2000" spc="-1" strike="noStrike">
                <a:solidFill>
                  <a:schemeClr val="dk1"/>
                </a:solidFill>
                <a:latin typeface="Calibri"/>
                <a:ea typeface="Calibri"/>
              </a:rPr>
              <a:t>Nodes represent</a:t>
            </a:r>
            <a:r>
              <a:rPr b="0" lang="en-US" sz="2000" spc="-1" strike="noStrike">
                <a:solidFill>
                  <a:schemeClr val="dk1"/>
                </a:solidFill>
                <a:latin typeface="Calibri"/>
                <a:ea typeface="Calibri"/>
              </a:rPr>
              <a:t> the object or concept.</a:t>
            </a:r>
            <a:endParaRPr b="0" lang="en-US" sz="2000" spc="-1" strike="noStrike">
              <a:solidFill>
                <a:srgbClr val="000000"/>
              </a:solidFill>
              <a:latin typeface="Calibri"/>
            </a:endParaRPr>
          </a:p>
          <a:p>
            <a:pPr lvl="1" marL="705600" indent="-271440">
              <a:lnSpc>
                <a:spcPct val="80000"/>
              </a:lnSpc>
              <a:spcBef>
                <a:spcPts val="360"/>
              </a:spcBef>
              <a:buClr>
                <a:srgbClr val="000000"/>
              </a:buClr>
              <a:buFont typeface="Arial"/>
              <a:buChar char="–"/>
              <a:tabLst>
                <a:tab algn="l" pos="0"/>
              </a:tabLst>
            </a:pPr>
            <a:r>
              <a:rPr b="1" lang="en-US" sz="1800" spc="-1" strike="noStrike">
                <a:solidFill>
                  <a:schemeClr val="dk1"/>
                </a:solidFill>
                <a:latin typeface="Calibri"/>
                <a:ea typeface="Calibri"/>
              </a:rPr>
              <a:t>Links:</a:t>
            </a:r>
            <a:r>
              <a:rPr b="0" lang="en-US" sz="1800" spc="-1" strike="noStrike">
                <a:solidFill>
                  <a:schemeClr val="dk1"/>
                </a:solidFill>
                <a:latin typeface="Calibri"/>
                <a:ea typeface="Calibri"/>
              </a:rPr>
              <a:t> Denoting relation between nodes.</a:t>
            </a:r>
            <a:endParaRPr b="0" lang="en-US" sz="1800" spc="-1" strike="noStrike">
              <a:solidFill>
                <a:srgbClr val="000000"/>
              </a:solidFill>
              <a:latin typeface="Calibri"/>
            </a:endParaRPr>
          </a:p>
          <a:p>
            <a:pPr lvl="1" marL="705600" indent="-271440">
              <a:lnSpc>
                <a:spcPct val="80000"/>
              </a:lnSpc>
              <a:spcBef>
                <a:spcPts val="360"/>
              </a:spcBef>
              <a:buClr>
                <a:srgbClr val="000000"/>
              </a:buClr>
              <a:buFont typeface="Arial"/>
              <a:buChar char="–"/>
              <a:tabLst>
                <a:tab algn="l" pos="0"/>
              </a:tabLst>
            </a:pPr>
            <a:r>
              <a:rPr b="1" lang="en-US" sz="1800" spc="-1" strike="noStrike">
                <a:solidFill>
                  <a:schemeClr val="dk1"/>
                </a:solidFill>
                <a:latin typeface="Calibri"/>
                <a:ea typeface="Calibri"/>
              </a:rPr>
              <a:t>Labels:</a:t>
            </a:r>
            <a:r>
              <a:rPr b="0" lang="en-US" sz="1800" spc="-1" strike="noStrike">
                <a:solidFill>
                  <a:schemeClr val="dk1"/>
                </a:solidFill>
                <a:latin typeface="Calibri"/>
                <a:ea typeface="Calibri"/>
              </a:rPr>
              <a:t> Denoting particular objects &amp; relations.</a:t>
            </a:r>
            <a:endParaRPr b="0" lang="en-US" sz="1800" spc="-1" strike="noStrike">
              <a:solidFill>
                <a:srgbClr val="000000"/>
              </a:solidFill>
              <a:latin typeface="Calibri"/>
            </a:endParaRPr>
          </a:p>
          <a:p>
            <a:pPr marL="705600" indent="0">
              <a:lnSpc>
                <a:spcPct val="80000"/>
              </a:lnSpc>
              <a:spcBef>
                <a:spcPts val="360"/>
              </a:spcBef>
              <a:buNone/>
              <a:tabLst>
                <a:tab algn="l" pos="0"/>
              </a:tabLst>
            </a:pPr>
            <a:endParaRPr b="0" lang="en-US" sz="1800" spc="-1" strike="noStrike">
              <a:solidFill>
                <a:srgbClr val="000000"/>
              </a:solidFill>
              <a:latin typeface="Calibri"/>
            </a:endParaRPr>
          </a:p>
          <a:p>
            <a:pPr marL="325800" indent="-325800">
              <a:lnSpc>
                <a:spcPct val="80000"/>
              </a:lnSpc>
              <a:spcBef>
                <a:spcPts val="400"/>
              </a:spcBef>
              <a:buClr>
                <a:srgbClr val="000000"/>
              </a:buClr>
              <a:buFont typeface="Arial"/>
              <a:buChar char="•"/>
              <a:tabLst>
                <a:tab algn="l" pos="0"/>
              </a:tabLst>
            </a:pPr>
            <a:r>
              <a:rPr b="1" lang="en-US" sz="2000" spc="-1" strike="noStrike">
                <a:solidFill>
                  <a:schemeClr val="dk1"/>
                </a:solidFill>
                <a:latin typeface="Calibri"/>
                <a:ea typeface="Calibri"/>
              </a:rPr>
              <a:t>Structural Component -</a:t>
            </a:r>
            <a:r>
              <a:rPr b="0" lang="en-US" sz="2000" spc="-1" strike="noStrike">
                <a:solidFill>
                  <a:schemeClr val="dk1"/>
                </a:solidFill>
                <a:latin typeface="Calibri"/>
                <a:ea typeface="Calibri"/>
              </a:rPr>
              <a:t> Here the links and nodes form a directed graph wherein the labels are placed on the link and nodes.</a:t>
            </a:r>
            <a:endParaRPr b="0" lang="en-US" sz="2000" spc="-1" strike="noStrike">
              <a:solidFill>
                <a:srgbClr val="000000"/>
              </a:solidFill>
              <a:latin typeface="Calibri"/>
            </a:endParaRPr>
          </a:p>
          <a:p>
            <a:pPr marL="325800" indent="0">
              <a:lnSpc>
                <a:spcPct val="80000"/>
              </a:lnSpc>
              <a:spcBef>
                <a:spcPts val="400"/>
              </a:spcBef>
              <a:buNone/>
              <a:tabLst>
                <a:tab algn="l" pos="0"/>
              </a:tabLst>
            </a:pPr>
            <a:endParaRPr b="0" lang="en-US" sz="2000" spc="-1" strike="noStrike">
              <a:solidFill>
                <a:srgbClr val="000000"/>
              </a:solidFill>
              <a:latin typeface="Calibri"/>
            </a:endParaRPr>
          </a:p>
          <a:p>
            <a:pPr marL="325800" indent="-325800">
              <a:lnSpc>
                <a:spcPct val="80000"/>
              </a:lnSpc>
              <a:spcBef>
                <a:spcPts val="400"/>
              </a:spcBef>
              <a:buClr>
                <a:srgbClr val="000000"/>
              </a:buClr>
              <a:buFont typeface="Arial"/>
              <a:buChar char="•"/>
              <a:tabLst>
                <a:tab algn="l" pos="0"/>
              </a:tabLst>
            </a:pPr>
            <a:r>
              <a:rPr b="1" lang="en-US" sz="2000" spc="-1" strike="noStrike">
                <a:solidFill>
                  <a:schemeClr val="dk1"/>
                </a:solidFill>
                <a:latin typeface="Calibri"/>
                <a:ea typeface="Calibri"/>
              </a:rPr>
              <a:t>Semantic Component -</a:t>
            </a:r>
            <a:r>
              <a:rPr b="0" lang="en-US" sz="2000" spc="-1" strike="noStrike">
                <a:solidFill>
                  <a:schemeClr val="dk1"/>
                </a:solidFill>
                <a:latin typeface="Calibri"/>
                <a:ea typeface="Calibri"/>
              </a:rPr>
              <a:t> The meanings here are related to the links and labels of nodes, whereas the facts are dependent on the approved areas.</a:t>
            </a:r>
            <a:endParaRPr b="0" lang="en-US" sz="2000" spc="-1" strike="noStrike">
              <a:solidFill>
                <a:srgbClr val="000000"/>
              </a:solidFill>
              <a:latin typeface="Calibri"/>
            </a:endParaRPr>
          </a:p>
          <a:p>
            <a:pPr marL="325800" indent="0">
              <a:lnSpc>
                <a:spcPct val="80000"/>
              </a:lnSpc>
              <a:spcBef>
                <a:spcPts val="400"/>
              </a:spcBef>
              <a:buNone/>
              <a:tabLst>
                <a:tab algn="l" pos="0"/>
              </a:tabLst>
            </a:pPr>
            <a:endParaRPr b="0" lang="en-US" sz="2000" spc="-1" strike="noStrike">
              <a:solidFill>
                <a:srgbClr val="000000"/>
              </a:solidFill>
              <a:latin typeface="Calibri"/>
            </a:endParaRPr>
          </a:p>
          <a:p>
            <a:pPr marL="325800" indent="-325800">
              <a:lnSpc>
                <a:spcPct val="80000"/>
              </a:lnSpc>
              <a:spcBef>
                <a:spcPts val="400"/>
              </a:spcBef>
              <a:buClr>
                <a:srgbClr val="000000"/>
              </a:buClr>
              <a:buFont typeface="Arial"/>
              <a:buChar char="•"/>
              <a:tabLst>
                <a:tab algn="l" pos="0"/>
              </a:tabLst>
            </a:pPr>
            <a:r>
              <a:rPr b="1" lang="en-US" sz="2000" spc="-1" strike="noStrike">
                <a:solidFill>
                  <a:schemeClr val="dk1"/>
                </a:solidFill>
                <a:latin typeface="Calibri"/>
                <a:ea typeface="Calibri"/>
              </a:rPr>
              <a:t>Procedural Part -</a:t>
            </a:r>
            <a:r>
              <a:rPr b="0" lang="en-US" sz="2000" spc="-1" strike="noStrike">
                <a:solidFill>
                  <a:schemeClr val="dk1"/>
                </a:solidFill>
                <a:latin typeface="Calibri"/>
                <a:ea typeface="Calibri"/>
              </a:rPr>
              <a:t> The creation of new links and nodes is permitted by constructors, whereas the destructors are responsible for the removal of links and nodes.</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1981080" y="274680"/>
            <a:ext cx="8229240" cy="1142640"/>
          </a:xfrm>
          <a:prstGeom prst="rect">
            <a:avLst/>
          </a:prstGeom>
          <a:noFill/>
          <a:ln w="0">
            <a:noFill/>
          </a:ln>
        </p:spPr>
        <p:txBody>
          <a:bodyPr anchor="ctr">
            <a:noAutofit/>
          </a:bodyPr>
          <a:p>
            <a:pPr indent="0" algn="ctr">
              <a:lnSpc>
                <a:spcPct val="100000"/>
              </a:lnSpc>
              <a:buNone/>
            </a:pPr>
            <a:r>
              <a:rPr b="0" lang="en-US" sz="4400" spc="-1" strike="noStrike">
                <a:solidFill>
                  <a:schemeClr val="dk1"/>
                </a:solidFill>
                <a:latin typeface="Calibri"/>
                <a:ea typeface="Calibri"/>
              </a:rPr>
              <a:t>Semantic network Representation</a:t>
            </a:r>
            <a:endParaRPr b="0" lang="en-US" sz="4400" spc="-1" strike="noStrike">
              <a:solidFill>
                <a:srgbClr val="000000"/>
              </a:solidFill>
              <a:latin typeface="Calibri"/>
            </a:endParaRPr>
          </a:p>
        </p:txBody>
      </p:sp>
      <p:pic>
        <p:nvPicPr>
          <p:cNvPr id="328" name="Google Shape;109;p17" descr=""/>
          <p:cNvPicPr/>
          <p:nvPr/>
        </p:nvPicPr>
        <p:blipFill>
          <a:blip r:embed="rId1"/>
          <a:stretch/>
        </p:blipFill>
        <p:spPr>
          <a:xfrm>
            <a:off x="1752480" y="1623960"/>
            <a:ext cx="8915040" cy="4700160"/>
          </a:xfrm>
          <a:prstGeom prst="rect">
            <a:avLst/>
          </a:prstGeom>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1981080" y="274680"/>
            <a:ext cx="8229240" cy="1142640"/>
          </a:xfrm>
          <a:prstGeom prst="rect">
            <a:avLst/>
          </a:prstGeom>
          <a:noFill/>
          <a:ln w="0">
            <a:noFill/>
          </a:ln>
        </p:spPr>
        <p:txBody>
          <a:bodyPr anchor="ctr">
            <a:normAutofit fontScale="86000"/>
          </a:bodyPr>
          <a:p>
            <a:pPr indent="0" algn="ctr">
              <a:lnSpc>
                <a:spcPct val="100000"/>
              </a:lnSpc>
              <a:buNone/>
            </a:pPr>
            <a:r>
              <a:rPr b="0" lang="en-US" sz="4000" spc="-1" strike="noStrike">
                <a:solidFill>
                  <a:schemeClr val="dk1"/>
                </a:solidFill>
                <a:latin typeface="Calibri"/>
                <a:ea typeface="Calibri"/>
              </a:rPr>
              <a:t>Simple example of Semantic Networks</a:t>
            </a:r>
            <a:endParaRPr b="0" lang="en-US" sz="4000" spc="-1" strike="noStrike">
              <a:solidFill>
                <a:srgbClr val="000000"/>
              </a:solidFill>
              <a:latin typeface="Calibri"/>
            </a:endParaRPr>
          </a:p>
        </p:txBody>
      </p:sp>
      <p:pic>
        <p:nvPicPr>
          <p:cNvPr id="330" name="Google Shape;115;p18" descr=""/>
          <p:cNvPicPr/>
          <p:nvPr/>
        </p:nvPicPr>
        <p:blipFill>
          <a:blip r:embed="rId1"/>
          <a:stretch/>
        </p:blipFill>
        <p:spPr>
          <a:xfrm>
            <a:off x="1819440" y="1452600"/>
            <a:ext cx="8553240" cy="456696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981080" y="274680"/>
            <a:ext cx="8229240" cy="1142640"/>
          </a:xfrm>
          <a:prstGeom prst="rect">
            <a:avLst/>
          </a:prstGeom>
          <a:noFill/>
          <a:ln w="0">
            <a:noFill/>
          </a:ln>
        </p:spPr>
        <p:txBody>
          <a:bodyPr anchor="ctr">
            <a:noAutofit/>
          </a:bodyPr>
          <a:p>
            <a:pPr indent="0" algn="ctr">
              <a:lnSpc>
                <a:spcPct val="100000"/>
              </a:lnSpc>
              <a:buNone/>
            </a:pPr>
            <a:r>
              <a:rPr b="0" lang="en-US" sz="4400" spc="-1" strike="noStrike">
                <a:solidFill>
                  <a:schemeClr val="dk1"/>
                </a:solidFill>
                <a:latin typeface="Calibri"/>
                <a:ea typeface="Calibri"/>
              </a:rPr>
              <a:t>Types of Semantic Networks</a:t>
            </a:r>
            <a:endParaRPr b="0" lang="en-US" sz="4400" spc="-1" strike="noStrike">
              <a:solidFill>
                <a:srgbClr val="000000"/>
              </a:solidFill>
              <a:latin typeface="Calibri"/>
            </a:endParaRPr>
          </a:p>
        </p:txBody>
      </p:sp>
      <p:pic>
        <p:nvPicPr>
          <p:cNvPr id="332" name="Google Shape;121;p19" descr=""/>
          <p:cNvPicPr/>
          <p:nvPr/>
        </p:nvPicPr>
        <p:blipFill>
          <a:blip r:embed="rId1"/>
          <a:stretch/>
        </p:blipFill>
        <p:spPr>
          <a:xfrm>
            <a:off x="2114640" y="1500120"/>
            <a:ext cx="7962480" cy="385740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Google Shape;126;p20" descr=""/>
          <p:cNvPicPr/>
          <p:nvPr/>
        </p:nvPicPr>
        <p:blipFill>
          <a:blip r:embed="rId1"/>
          <a:stretch/>
        </p:blipFill>
        <p:spPr>
          <a:xfrm>
            <a:off x="1523880" y="380880"/>
            <a:ext cx="8991360" cy="5866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Content Placeholder 3" descr=""/>
          <p:cNvPicPr/>
          <p:nvPr/>
        </p:nvPicPr>
        <p:blipFill>
          <a:blip r:embed="rId1"/>
          <a:stretch/>
        </p:blipFill>
        <p:spPr>
          <a:xfrm>
            <a:off x="0" y="0"/>
            <a:ext cx="12191760" cy="700488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1981080" y="274680"/>
            <a:ext cx="8229240" cy="114264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pic>
        <p:nvPicPr>
          <p:cNvPr id="335" name="Google Shape;132;p21" descr=""/>
          <p:cNvPicPr/>
          <p:nvPr/>
        </p:nvPicPr>
        <p:blipFill>
          <a:blip r:embed="rId1"/>
          <a:stretch/>
        </p:blipFill>
        <p:spPr>
          <a:xfrm>
            <a:off x="1523880" y="457200"/>
            <a:ext cx="9143640" cy="579096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1981080" y="0"/>
            <a:ext cx="8229240" cy="1142640"/>
          </a:xfrm>
          <a:prstGeom prst="rect">
            <a:avLst/>
          </a:prstGeom>
          <a:noFill/>
          <a:ln w="0">
            <a:noFill/>
          </a:ln>
        </p:spPr>
        <p:txBody>
          <a:bodyPr anchor="ctr">
            <a:normAutofit fontScale="78000"/>
          </a:bodyPr>
          <a:p>
            <a:pPr indent="0" algn="ctr">
              <a:lnSpc>
                <a:spcPct val="100000"/>
              </a:lnSpc>
              <a:buNone/>
            </a:pPr>
            <a:r>
              <a:rPr b="1" lang="en-US" sz="3600" spc="-1" strike="noStrike">
                <a:solidFill>
                  <a:schemeClr val="dk1"/>
                </a:solidFill>
                <a:latin typeface="Calibri"/>
                <a:ea typeface="Calibri"/>
              </a:rPr>
              <a:t>APPLICATION</a:t>
            </a:r>
            <a:r>
              <a:rPr b="1" lang="en-US" sz="4400" spc="-1" strike="noStrike">
                <a:solidFill>
                  <a:schemeClr val="dk1"/>
                </a:solidFill>
                <a:latin typeface="Calibri"/>
                <a:ea typeface="Calibri"/>
              </a:rPr>
              <a:t> </a:t>
            </a:r>
            <a:r>
              <a:rPr b="1" lang="en-US" sz="3600" spc="-1" strike="noStrike">
                <a:solidFill>
                  <a:schemeClr val="dk1"/>
                </a:solidFill>
                <a:latin typeface="Calibri"/>
                <a:ea typeface="Calibri"/>
              </a:rPr>
              <a:t>OF SEMANTIC NETWORKS</a:t>
            </a:r>
            <a:r>
              <a:rPr b="1" lang="en-US" sz="4400" spc="-1" strike="noStrike">
                <a:solidFill>
                  <a:schemeClr val="dk1"/>
                </a:solidFill>
                <a:latin typeface="Calibri"/>
                <a:ea typeface="Calibri"/>
              </a:rPr>
              <a:t>:</a:t>
            </a:r>
            <a:endParaRPr b="0" lang="en-US" sz="4400" spc="-1" strike="noStrike">
              <a:solidFill>
                <a:srgbClr val="000000"/>
              </a:solidFill>
              <a:latin typeface="Calibri"/>
            </a:endParaRPr>
          </a:p>
        </p:txBody>
      </p:sp>
      <p:sp>
        <p:nvSpPr>
          <p:cNvPr id="337" name="PlaceHolder 2"/>
          <p:cNvSpPr>
            <a:spLocks noGrp="1"/>
          </p:cNvSpPr>
          <p:nvPr>
            <p:ph/>
          </p:nvPr>
        </p:nvSpPr>
        <p:spPr>
          <a:xfrm>
            <a:off x="1676520" y="838080"/>
            <a:ext cx="8762760" cy="4525560"/>
          </a:xfrm>
          <a:prstGeom prst="rect">
            <a:avLst/>
          </a:prstGeom>
          <a:noFill/>
          <a:ln w="0">
            <a:noFill/>
          </a:ln>
        </p:spPr>
        <p:txBody>
          <a:bodyPr anchor="t">
            <a:noAutofit/>
          </a:bodyPr>
          <a:p>
            <a:pPr marL="343080" indent="-343080">
              <a:lnSpc>
                <a:spcPct val="100000"/>
              </a:lnSpc>
              <a:buClr>
                <a:srgbClr val="000000"/>
              </a:buClr>
              <a:buFont typeface="Arial"/>
              <a:buChar char="•"/>
            </a:pPr>
            <a:r>
              <a:rPr b="0" lang="en-US" sz="3200" spc="-1" strike="noStrike">
                <a:solidFill>
                  <a:schemeClr val="dk1"/>
                </a:solidFill>
                <a:latin typeface="Calibri"/>
                <a:ea typeface="Calibri"/>
              </a:rPr>
              <a:t>In </a:t>
            </a:r>
            <a:r>
              <a:rPr b="1" lang="en-US" sz="3200" spc="-1" strike="noStrike">
                <a:solidFill>
                  <a:schemeClr val="dk1"/>
                </a:solidFill>
                <a:latin typeface="Calibri"/>
                <a:ea typeface="Calibri"/>
              </a:rPr>
              <a:t>natural language processing</a:t>
            </a:r>
            <a:r>
              <a:rPr b="0" lang="en-US" sz="3200" spc="-1" strike="noStrike">
                <a:solidFill>
                  <a:schemeClr val="dk1"/>
                </a:solidFill>
                <a:latin typeface="Calibri"/>
                <a:ea typeface="Calibri"/>
              </a:rPr>
              <a:t> applications like semantic parsing, word sense disambiguation, etc.</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Specialized retrieval tasks, like plagiarism detection.</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Knowledge Graph proposed by Google in 2012 uses semantic networks in the search engines.</a:t>
            </a:r>
            <a:endParaRPr b="0" lang="en-US" sz="3200" spc="-1" strike="noStrike">
              <a:solidFill>
                <a:srgbClr val="000000"/>
              </a:solidFill>
              <a:latin typeface="Calibri"/>
            </a:endParaRPr>
          </a:p>
          <a:p>
            <a:pPr marL="343080" indent="0">
              <a:lnSpc>
                <a:spcPct val="9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2286000" y="304920"/>
            <a:ext cx="8229240" cy="1142640"/>
          </a:xfrm>
          <a:prstGeom prst="rect">
            <a:avLst/>
          </a:prstGeom>
          <a:noFill/>
          <a:ln w="0">
            <a:noFill/>
          </a:ln>
        </p:spPr>
        <p:txBody>
          <a:bodyPr anchor="ctr">
            <a:noAutofit/>
          </a:bodyPr>
          <a:p>
            <a:pPr indent="0" algn="ctr">
              <a:lnSpc>
                <a:spcPct val="100000"/>
              </a:lnSpc>
              <a:buNone/>
            </a:pPr>
            <a:r>
              <a:rPr b="1" lang="en-US" sz="3200" spc="-1" strike="noStrike">
                <a:solidFill>
                  <a:schemeClr val="dk1"/>
                </a:solidFill>
                <a:latin typeface="Calibri"/>
                <a:ea typeface="Calibri"/>
              </a:rPr>
              <a:t>ADVANTAGES OF SEMANTIC NETWORKS:</a:t>
            </a:r>
            <a:br>
              <a:rPr sz="3200"/>
            </a:br>
            <a:endParaRPr b="0" lang="en-US" sz="3200" spc="-1" strike="noStrike">
              <a:solidFill>
                <a:srgbClr val="000000"/>
              </a:solidFill>
              <a:latin typeface="Calibri"/>
            </a:endParaRPr>
          </a:p>
        </p:txBody>
      </p:sp>
      <p:sp>
        <p:nvSpPr>
          <p:cNvPr id="339" name="PlaceHolder 2"/>
          <p:cNvSpPr>
            <a:spLocks noGrp="1"/>
          </p:cNvSpPr>
          <p:nvPr>
            <p:ph/>
          </p:nvPr>
        </p:nvSpPr>
        <p:spPr>
          <a:xfrm>
            <a:off x="1981080" y="1600200"/>
            <a:ext cx="8229240" cy="4525560"/>
          </a:xfrm>
          <a:prstGeom prst="rect">
            <a:avLst/>
          </a:prstGeom>
          <a:noFill/>
          <a:ln w="0">
            <a:noFill/>
          </a:ln>
        </p:spPr>
        <p:txBody>
          <a:bodyPr anchor="t">
            <a:noAutofit/>
          </a:bodyPr>
          <a:p>
            <a:pPr marL="343080" indent="-343080">
              <a:lnSpc>
                <a:spcPct val="100000"/>
              </a:lnSpc>
              <a:buClr>
                <a:srgbClr val="000000"/>
              </a:buClr>
              <a:buFont typeface="Arial"/>
              <a:buChar char="•"/>
            </a:pPr>
            <a:r>
              <a:rPr b="0" lang="en-US" sz="3200" spc="-1" strike="noStrike">
                <a:solidFill>
                  <a:schemeClr val="dk1"/>
                </a:solidFill>
                <a:latin typeface="Calibri"/>
                <a:ea typeface="Calibri"/>
              </a:rPr>
              <a:t>It is simple and comprehensible.</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Efficient in space requirement.</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Easily clusters related knowledge.</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It is flexible and easy to visualize.</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It is a natural representation of knowledge.</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Conveys meaning in a transparent manner.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2286000" y="304920"/>
            <a:ext cx="8229240" cy="1142640"/>
          </a:xfrm>
          <a:prstGeom prst="rect">
            <a:avLst/>
          </a:prstGeom>
          <a:noFill/>
          <a:ln w="0">
            <a:noFill/>
          </a:ln>
        </p:spPr>
        <p:txBody>
          <a:bodyPr anchor="ctr">
            <a:noAutofit/>
          </a:bodyPr>
          <a:p>
            <a:pPr indent="0" algn="ctr">
              <a:lnSpc>
                <a:spcPct val="100000"/>
              </a:lnSpc>
              <a:buNone/>
            </a:pPr>
            <a:r>
              <a:rPr b="1" lang="en-US" sz="3200" spc="-1" strike="noStrike">
                <a:solidFill>
                  <a:schemeClr val="dk1"/>
                </a:solidFill>
                <a:latin typeface="Calibri"/>
                <a:ea typeface="Calibri"/>
              </a:rPr>
              <a:t>DISADVANTAGES OF SEMANTIC NETWORKS:</a:t>
            </a:r>
            <a:br>
              <a:rPr sz="3200"/>
            </a:br>
            <a:endParaRPr b="0" lang="en-US" sz="3200" spc="-1" strike="noStrike">
              <a:solidFill>
                <a:srgbClr val="000000"/>
              </a:solidFill>
              <a:latin typeface="Calibri"/>
            </a:endParaRPr>
          </a:p>
        </p:txBody>
      </p:sp>
      <p:sp>
        <p:nvSpPr>
          <p:cNvPr id="341" name="PlaceHolder 2"/>
          <p:cNvSpPr>
            <a:spLocks noGrp="1"/>
          </p:cNvSpPr>
          <p:nvPr>
            <p:ph/>
          </p:nvPr>
        </p:nvSpPr>
        <p:spPr>
          <a:xfrm>
            <a:off x="1981080" y="1447920"/>
            <a:ext cx="8229240" cy="4525560"/>
          </a:xfrm>
          <a:prstGeom prst="rect">
            <a:avLst/>
          </a:prstGeom>
          <a:noFill/>
          <a:ln w="0">
            <a:noFill/>
          </a:ln>
        </p:spPr>
        <p:txBody>
          <a:bodyPr anchor="t">
            <a:noAutofit/>
          </a:bodyPr>
          <a:p>
            <a:pPr marL="343080" indent="-343080">
              <a:lnSpc>
                <a:spcPct val="100000"/>
              </a:lnSpc>
              <a:buClr>
                <a:srgbClr val="000000"/>
              </a:buClr>
              <a:buFont typeface="Arial"/>
              <a:buChar char="•"/>
            </a:pPr>
            <a:r>
              <a:rPr b="0" lang="en-US" sz="3200" spc="-1" strike="noStrike">
                <a:solidFill>
                  <a:schemeClr val="dk1"/>
                </a:solidFill>
                <a:latin typeface="Calibri"/>
                <a:ea typeface="Calibri"/>
              </a:rPr>
              <a:t>Inheritance cause problems.</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Links on objects represent only binary options.</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Interactable for large domains.</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Don’t represent performances or meta-knowledge effectively.</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n-US" sz="3200" spc="-1" strike="noStrike">
                <a:solidFill>
                  <a:schemeClr val="dk1"/>
                </a:solidFill>
                <a:latin typeface="Calibri"/>
                <a:ea typeface="Calibri"/>
              </a:rPr>
              <a:t>It’s difficult to express some properties using Semantic Networks, like negation, disjunction, etc.</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243800" cy="1362600"/>
          </a:xfrm>
          <a:prstGeom prst="rect">
            <a:avLst/>
          </a:prstGeom>
          <a:noFill/>
          <a:ln w="0">
            <a:noFill/>
          </a:ln>
        </p:spPr>
        <p:txBody>
          <a:bodyPr anchor="ctr">
            <a:normAutofit fontScale="35000"/>
          </a:bodyPr>
          <a:p>
            <a:pPr indent="0">
              <a:lnSpc>
                <a:spcPct val="90000"/>
              </a:lnSpc>
              <a:buNone/>
            </a:pPr>
            <a:br>
              <a:rPr sz="4400"/>
            </a:br>
            <a:br>
              <a:rPr sz="4400"/>
            </a:br>
            <a:br>
              <a:rPr sz="4400"/>
            </a:br>
            <a:r>
              <a:rPr b="0" lang="en-US" sz="4400" spc="-1" strike="noStrike">
                <a:solidFill>
                  <a:srgbClr val="000000"/>
                </a:solidFill>
                <a:latin typeface="Calibri Light"/>
              </a:rPr>
              <a:t>FRAMES</a:t>
            </a:r>
            <a:br>
              <a:rPr sz="4400"/>
            </a:br>
            <a:r>
              <a:rPr b="1" lang="en-US" sz="4400" spc="-1" strike="noStrike">
                <a:solidFill>
                  <a:srgbClr val="000000"/>
                </a:solidFill>
                <a:latin typeface="Calibri Light"/>
              </a:rPr>
              <a:t>Facets:</a:t>
            </a:r>
            <a:r>
              <a:rPr b="0" lang="en-US" sz="4400" spc="-1" strike="noStrike">
                <a:solidFill>
                  <a:srgbClr val="000000"/>
                </a:solidFill>
                <a:latin typeface="Calibri Light"/>
              </a:rPr>
              <a:t> The various aspects of a slot is known as </a:t>
            </a:r>
            <a:r>
              <a:rPr b="1" lang="en-US" sz="4400" spc="-1" strike="noStrike">
                <a:solidFill>
                  <a:srgbClr val="000000"/>
                </a:solidFill>
                <a:latin typeface="Calibri Light"/>
              </a:rPr>
              <a:t>Facets</a:t>
            </a:r>
            <a:r>
              <a:rPr b="0" lang="en-US" sz="4400" spc="-1" strike="noStrike">
                <a:solidFill>
                  <a:srgbClr val="000000"/>
                </a:solidFill>
                <a:latin typeface="Calibri Light"/>
              </a:rPr>
              <a:t>.</a:t>
            </a:r>
            <a:br>
              <a:rPr sz="4400"/>
            </a:br>
            <a:r>
              <a:rPr b="0" lang="en-US" sz="4400" spc="-1" strike="noStrike">
                <a:solidFill>
                  <a:srgbClr val="000000"/>
                </a:solidFill>
                <a:latin typeface="Calibri Light"/>
              </a:rPr>
              <a:t>Facets are features of frames which enable us to put constraints on the frames.</a:t>
            </a:r>
            <a:endParaRPr b="0" lang="en-US" sz="4400" spc="-1" strike="noStrike">
              <a:solidFill>
                <a:srgbClr val="000000"/>
              </a:solidFill>
              <a:latin typeface="Calibri"/>
            </a:endParaRPr>
          </a:p>
        </p:txBody>
      </p:sp>
      <p:graphicFrame>
        <p:nvGraphicFramePr>
          <p:cNvPr id="343" name="Content Placeholder 3"/>
          <p:cNvGraphicFramePr/>
          <p:nvPr/>
        </p:nvGraphicFramePr>
        <p:xfrm>
          <a:off x="3267360" y="3724560"/>
          <a:ext cx="4376880" cy="3126240"/>
        </p:xfrm>
        <a:graphic>
          <a:graphicData uri="http://schemas.openxmlformats.org/drawingml/2006/table">
            <a:tbl>
              <a:tblPr/>
              <a:tblGrid>
                <a:gridCol w="2188440"/>
                <a:gridCol w="2188440"/>
              </a:tblGrid>
              <a:tr h="0">
                <a:tc>
                  <a:txBody>
                    <a:bodyPr lIns="63360" rIns="63360" tIns="63360" bIns="63360" anchor="t">
                      <a:noAutofit/>
                    </a:bodyPr>
                    <a:p>
                      <a:pPr>
                        <a:lnSpc>
                          <a:spcPct val="100000"/>
                        </a:lnSpc>
                      </a:pPr>
                      <a:r>
                        <a:rPr b="0" lang="en-IN" sz="1800" spc="-1" strike="noStrike">
                          <a:solidFill>
                            <a:srgbClr val="ffffff"/>
                          </a:solidFill>
                          <a:latin typeface="Calibri"/>
                        </a:rPr>
                        <a:t>Slots</a:t>
                      </a:r>
                      <a:endParaRPr b="0" lang="en-IN" sz="1800" spc="-1" strike="noStrike">
                        <a:solidFill>
                          <a:srgbClr val="ffffff"/>
                        </a:solidFill>
                        <a:latin typeface="Arial"/>
                      </a:endParaRPr>
                    </a:p>
                  </a:txBody>
                  <a:tcPr anchor="t" marL="63360" marR="63360">
                    <a:lnL w="12240">
                      <a:solidFill>
                        <a:srgbClr val="e05a93"/>
                      </a:solidFill>
                    </a:lnL>
                    <a:lnR w="12240">
                      <a:solidFill>
                        <a:srgbClr val="a0a832"/>
                      </a:solidFill>
                    </a:lnR>
                    <a:lnT w="12240">
                      <a:solidFill>
                        <a:srgbClr val="e05a93"/>
                      </a:solidFill>
                    </a:lnT>
                    <a:lnB w="6480">
                      <a:solidFill>
                        <a:srgbClr val="c7ccbe"/>
                      </a:solidFill>
                    </a:lnB>
                    <a:solidFill>
                      <a:srgbClr val="0d4549"/>
                    </a:solidFill>
                  </a:tcPr>
                </a:tc>
                <a:tc>
                  <a:txBody>
                    <a:bodyPr lIns="63360" rIns="63360" tIns="63360" bIns="63360" anchor="t">
                      <a:noAutofit/>
                    </a:bodyPr>
                    <a:p>
                      <a:pPr>
                        <a:lnSpc>
                          <a:spcPct val="100000"/>
                        </a:lnSpc>
                      </a:pPr>
                      <a:r>
                        <a:rPr b="0" lang="en-IN" sz="1800" spc="-1" strike="noStrike">
                          <a:solidFill>
                            <a:srgbClr val="ffffff"/>
                          </a:solidFill>
                          <a:latin typeface="Calibri"/>
                        </a:rPr>
                        <a:t>Filters</a:t>
                      </a:r>
                      <a:endParaRPr b="0" lang="en-IN" sz="1800" spc="-1" strike="noStrike">
                        <a:solidFill>
                          <a:srgbClr val="ffffff"/>
                        </a:solidFill>
                        <a:latin typeface="Arial"/>
                      </a:endParaRPr>
                    </a:p>
                  </a:txBody>
                  <a:tcPr anchor="t" marL="63360" marR="63360">
                    <a:lnL w="12240">
                      <a:solidFill>
                        <a:srgbClr val="a0a832"/>
                      </a:solidFill>
                    </a:lnL>
                    <a:lnR w="12240">
                      <a:solidFill>
                        <a:srgbClr val="a0a832"/>
                      </a:solidFill>
                    </a:lnR>
                    <a:lnT w="12240">
                      <a:solidFill>
                        <a:srgbClr val="a0a832"/>
                      </a:solidFill>
                    </a:lnT>
                    <a:lnB w="6480">
                      <a:solidFill>
                        <a:srgbClr val="c7ccbe"/>
                      </a:solidFill>
                    </a:lnB>
                    <a:solidFill>
                      <a:srgbClr val="0d4549"/>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Title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Artificial Intelligence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Genre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c>
                  <a:txBody>
                    <a:bodyPr lIns="50760" rIns="50760" tIns="50760" bIns="50760" anchor="ctr">
                      <a:noAutofit/>
                    </a:bodyPr>
                    <a:p>
                      <a:pPr>
                        <a:lnSpc>
                          <a:spcPct val="100000"/>
                        </a:lnSpc>
                      </a:pPr>
                      <a:r>
                        <a:rPr b="0" lang="en-IN" sz="1800" spc="-1" strike="noStrike">
                          <a:solidFill>
                            <a:srgbClr val="000000"/>
                          </a:solidFill>
                          <a:latin typeface="Calibri"/>
                        </a:rPr>
                        <a:t>Computer Science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Author</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Peter Norvig</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Edition</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c>
                  <a:txBody>
                    <a:bodyPr lIns="50760" rIns="50760" tIns="50760" bIns="50760" anchor="ctr">
                      <a:noAutofit/>
                    </a:bodyPr>
                    <a:p>
                      <a:pPr>
                        <a:lnSpc>
                          <a:spcPct val="100000"/>
                        </a:lnSpc>
                      </a:pPr>
                      <a:r>
                        <a:rPr b="0" lang="en-IN" sz="1800" spc="-1" strike="noStrike">
                          <a:solidFill>
                            <a:srgbClr val="000000"/>
                          </a:solidFill>
                          <a:latin typeface="Calibri"/>
                        </a:rPr>
                        <a:t>Third Edition</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Year</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1996</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Page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c>
                  <a:txBody>
                    <a:bodyPr lIns="50760" rIns="50760" tIns="50760" bIns="50760" anchor="ctr">
                      <a:noAutofit/>
                    </a:bodyPr>
                    <a:p>
                      <a:pPr>
                        <a:lnSpc>
                          <a:spcPct val="100000"/>
                        </a:lnSpc>
                      </a:pPr>
                      <a:r>
                        <a:rPr b="0" lang="en-IN" sz="1800" spc="-1" strike="noStrike">
                          <a:solidFill>
                            <a:srgbClr val="000000"/>
                          </a:solidFill>
                          <a:latin typeface="Calibri"/>
                        </a:rPr>
                        <a:t>1152</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466560" y="3539520"/>
            <a:ext cx="10515240" cy="3254040"/>
          </a:xfrm>
          <a:prstGeom prst="rect">
            <a:avLst/>
          </a:prstGeom>
          <a:noFill/>
          <a:ln w="0">
            <a:noFill/>
          </a:ln>
        </p:spPr>
        <p:txBody>
          <a:bodyPr anchor="ctr">
            <a:normAutofit fontScale="64000"/>
          </a:bodyPr>
          <a:p>
            <a:pPr indent="0">
              <a:lnSpc>
                <a:spcPct val="90000"/>
              </a:lnSpc>
              <a:buNone/>
            </a:pPr>
            <a:r>
              <a:rPr b="0" lang="en-US" sz="4400" spc="-1" strike="noStrike">
                <a:solidFill>
                  <a:srgbClr val="000000"/>
                </a:solidFill>
                <a:latin typeface="Calibri Light"/>
              </a:rPr>
              <a:t>Advantages:</a:t>
            </a:r>
            <a:br>
              <a:rPr sz="4400"/>
            </a:br>
            <a:r>
              <a:rPr b="0" lang="en-US" sz="4400" spc="-1" strike="noStrike">
                <a:solidFill>
                  <a:srgbClr val="000000"/>
                </a:solidFill>
                <a:latin typeface="Calibri Light"/>
              </a:rPr>
              <a:t>Flexible</a:t>
            </a:r>
            <a:br>
              <a:rPr sz="4400"/>
            </a:br>
            <a:r>
              <a:rPr b="0" lang="en-US" sz="4400" spc="-1" strike="noStrike">
                <a:solidFill>
                  <a:srgbClr val="000000"/>
                </a:solidFill>
                <a:latin typeface="Calibri Light"/>
              </a:rPr>
              <a:t>Easy to add slots  for new attributes and relations</a:t>
            </a:r>
            <a:br>
              <a:rPr sz="4400"/>
            </a:br>
            <a:r>
              <a:rPr b="0" lang="en-US" sz="4400" spc="-1" strike="noStrike">
                <a:solidFill>
                  <a:srgbClr val="000000"/>
                </a:solidFill>
                <a:latin typeface="Calibri Light"/>
              </a:rPr>
              <a:t>Disadvantages:</a:t>
            </a:r>
            <a:br>
              <a:rPr sz="4400"/>
            </a:br>
            <a:r>
              <a:rPr b="0" lang="en-US" sz="4400" spc="-1" strike="noStrike">
                <a:solidFill>
                  <a:srgbClr val="000000"/>
                </a:solidFill>
                <a:latin typeface="Calibri Light"/>
              </a:rPr>
              <a:t>In frame system inference mechanism is not be easily processed.</a:t>
            </a:r>
            <a:br>
              <a:rPr sz="4400"/>
            </a:br>
            <a:br>
              <a:rPr sz="4400"/>
            </a:br>
            <a:endParaRPr b="0" lang="en-US" sz="4400" spc="-1" strike="noStrike">
              <a:solidFill>
                <a:srgbClr val="000000"/>
              </a:solidFill>
              <a:latin typeface="Calibri"/>
            </a:endParaRPr>
          </a:p>
        </p:txBody>
      </p:sp>
      <p:graphicFrame>
        <p:nvGraphicFramePr>
          <p:cNvPr id="345" name="Content Placeholder 3"/>
          <p:cNvGraphicFramePr/>
          <p:nvPr/>
        </p:nvGraphicFramePr>
        <p:xfrm>
          <a:off x="578880" y="410400"/>
          <a:ext cx="4376880" cy="2228400"/>
        </p:xfrm>
        <a:graphic>
          <a:graphicData uri="http://schemas.openxmlformats.org/drawingml/2006/table">
            <a:tbl>
              <a:tblPr/>
              <a:tblGrid>
                <a:gridCol w="2188440"/>
                <a:gridCol w="2188440"/>
              </a:tblGrid>
              <a:tr h="0">
                <a:tc>
                  <a:txBody>
                    <a:bodyPr lIns="63360" rIns="63360" tIns="63360" bIns="63360" anchor="t">
                      <a:noAutofit/>
                    </a:bodyPr>
                    <a:p>
                      <a:pPr>
                        <a:lnSpc>
                          <a:spcPct val="100000"/>
                        </a:lnSpc>
                      </a:pPr>
                      <a:r>
                        <a:rPr b="0" lang="en-IN" sz="1800" spc="-1" strike="noStrike">
                          <a:solidFill>
                            <a:srgbClr val="ffffff"/>
                          </a:solidFill>
                          <a:latin typeface="Calibri"/>
                        </a:rPr>
                        <a:t>Slots</a:t>
                      </a:r>
                      <a:endParaRPr b="0" lang="en-IN" sz="1800" spc="-1" strike="noStrike">
                        <a:solidFill>
                          <a:srgbClr val="ffffff"/>
                        </a:solidFill>
                        <a:latin typeface="Arial"/>
                      </a:endParaRPr>
                    </a:p>
                  </a:txBody>
                  <a:tcPr anchor="t" marL="63360" marR="63360">
                    <a:lnL w="12240">
                      <a:solidFill>
                        <a:srgbClr val="20b4b8"/>
                      </a:solidFill>
                    </a:lnL>
                    <a:lnR w="12240">
                      <a:solidFill>
                        <a:srgbClr val="c0b5b8"/>
                      </a:solidFill>
                    </a:lnR>
                    <a:lnT w="12240">
                      <a:solidFill>
                        <a:srgbClr val="20b4b8"/>
                      </a:solidFill>
                    </a:lnT>
                    <a:lnB w="6480">
                      <a:solidFill>
                        <a:srgbClr val="c7ccbe"/>
                      </a:solidFill>
                    </a:lnB>
                    <a:solidFill>
                      <a:srgbClr val="0d4549"/>
                    </a:solidFill>
                  </a:tcPr>
                </a:tc>
                <a:tc>
                  <a:txBody>
                    <a:bodyPr lIns="63360" rIns="63360" tIns="63360" bIns="63360" anchor="t">
                      <a:noAutofit/>
                    </a:bodyPr>
                    <a:p>
                      <a:pPr>
                        <a:lnSpc>
                          <a:spcPct val="100000"/>
                        </a:lnSpc>
                      </a:pPr>
                      <a:r>
                        <a:rPr b="0" lang="en-IN" sz="1800" spc="-1" strike="noStrike">
                          <a:solidFill>
                            <a:srgbClr val="ffffff"/>
                          </a:solidFill>
                          <a:latin typeface="Calibri"/>
                        </a:rPr>
                        <a:t>Filter</a:t>
                      </a:r>
                      <a:endParaRPr b="0" lang="en-IN" sz="1800" spc="-1" strike="noStrike">
                        <a:solidFill>
                          <a:srgbClr val="ffffff"/>
                        </a:solidFill>
                        <a:latin typeface="Arial"/>
                      </a:endParaRPr>
                    </a:p>
                  </a:txBody>
                  <a:tcPr anchor="t" marL="63360" marR="63360">
                    <a:lnL w="12240">
                      <a:solidFill>
                        <a:srgbClr val="c0b5b8"/>
                      </a:solidFill>
                    </a:lnL>
                    <a:lnR w="12240">
                      <a:solidFill>
                        <a:srgbClr val="c0b5b8"/>
                      </a:solidFill>
                    </a:lnR>
                    <a:lnT w="12240">
                      <a:solidFill>
                        <a:srgbClr val="c0b5b8"/>
                      </a:solidFill>
                    </a:lnT>
                    <a:lnB w="6480">
                      <a:solidFill>
                        <a:srgbClr val="c7ccbe"/>
                      </a:solidFill>
                    </a:lnB>
                    <a:solidFill>
                      <a:srgbClr val="0d4549"/>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Name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Peter</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Profession</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c>
                  <a:txBody>
                    <a:bodyPr lIns="50760" rIns="50760" tIns="50760" bIns="50760" anchor="ctr">
                      <a:noAutofit/>
                    </a:bodyPr>
                    <a:p>
                      <a:pPr>
                        <a:lnSpc>
                          <a:spcPct val="100000"/>
                        </a:lnSpc>
                      </a:pPr>
                      <a:r>
                        <a:rPr b="0" lang="en-IN" sz="1800" spc="-1" strike="noStrike">
                          <a:solidFill>
                            <a:srgbClr val="000000"/>
                          </a:solidFill>
                          <a:latin typeface="Calibri"/>
                        </a:rPr>
                        <a:t>Doctor</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Age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25</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Marital status</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c>
                  <a:txBody>
                    <a:bodyPr lIns="50760" rIns="50760" tIns="50760" bIns="50760" anchor="ctr">
                      <a:noAutofit/>
                    </a:bodyPr>
                    <a:p>
                      <a:pPr>
                        <a:lnSpc>
                          <a:spcPct val="100000"/>
                        </a:lnSpc>
                      </a:pPr>
                      <a:r>
                        <a:rPr b="0" lang="en-IN" sz="1800" spc="-1" strike="noStrike">
                          <a:solidFill>
                            <a:srgbClr val="000000"/>
                          </a:solidFill>
                          <a:latin typeface="Calibri"/>
                        </a:rPr>
                        <a:t>Single</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e7f6f8"/>
                    </a:solidFill>
                  </a:tcPr>
                </a:tc>
              </a:tr>
              <a:tr h="0">
                <a:tc>
                  <a:txBody>
                    <a:bodyPr lIns="50760" rIns="50760" tIns="50760" bIns="50760" anchor="ctr">
                      <a:noAutofit/>
                    </a:bodyPr>
                    <a:p>
                      <a:pPr>
                        <a:lnSpc>
                          <a:spcPct val="100000"/>
                        </a:lnSpc>
                      </a:pPr>
                      <a:r>
                        <a:rPr b="1" lang="en-IN" sz="1800" spc="-1" strike="noStrike">
                          <a:solidFill>
                            <a:srgbClr val="000000"/>
                          </a:solidFill>
                          <a:latin typeface="Calibri"/>
                        </a:rPr>
                        <a:t>Weight</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lIns="50760" rIns="50760" tIns="50760" bIns="50760" anchor="ctr">
                      <a:noAutofit/>
                    </a:bodyPr>
                    <a:p>
                      <a:pPr>
                        <a:lnSpc>
                          <a:spcPct val="100000"/>
                        </a:lnSpc>
                      </a:pPr>
                      <a:r>
                        <a:rPr b="0" lang="en-IN" sz="1800" spc="-1" strike="noStrike">
                          <a:solidFill>
                            <a:srgbClr val="000000"/>
                          </a:solidFill>
                          <a:latin typeface="Calibri"/>
                        </a:rPr>
                        <a:t>78</a:t>
                      </a:r>
                      <a:endParaRPr b="0" lang="en-IN" sz="1800" spc="-1" strike="noStrike">
                        <a:solidFill>
                          <a:srgbClr val="000000"/>
                        </a:solidFill>
                        <a:latin typeface="Arial"/>
                      </a:endParaRPr>
                    </a:p>
                  </a:txBody>
                  <a:tcPr anchor="ct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a:lnSpc>
                <a:spcPct val="90000"/>
              </a:lnSpc>
              <a:buNone/>
            </a:pPr>
            <a:r>
              <a:rPr b="1" lang="en-US" sz="2800" spc="-1" strike="noStrike">
                <a:solidFill>
                  <a:srgbClr val="000000"/>
                </a:solidFill>
                <a:latin typeface="Calibri Light"/>
              </a:rPr>
              <a:t>Production Rules</a:t>
            </a:r>
            <a:br>
              <a:rPr sz="2800"/>
            </a:br>
            <a:r>
              <a:rPr b="0" lang="en-US" sz="2800" spc="-1" strike="noStrike">
                <a:solidFill>
                  <a:srgbClr val="000000"/>
                </a:solidFill>
                <a:latin typeface="Calibri Light"/>
              </a:rPr>
              <a:t>Production rules system consist of (</a:t>
            </a:r>
            <a:r>
              <a:rPr b="1" lang="en-US" sz="2800" spc="-1" strike="noStrike">
                <a:solidFill>
                  <a:srgbClr val="000000"/>
                </a:solidFill>
                <a:latin typeface="Calibri Light"/>
              </a:rPr>
              <a:t>condition, action</a:t>
            </a:r>
            <a:r>
              <a:rPr b="0" lang="en-US" sz="2800" spc="-1" strike="noStrike">
                <a:solidFill>
                  <a:srgbClr val="000000"/>
                </a:solidFill>
                <a:latin typeface="Calibri Light"/>
              </a:rPr>
              <a:t>) pairs which mean, "If condition then action".</a:t>
            </a:r>
            <a:endParaRPr b="0" lang="en-US" sz="2800" spc="-1" strike="noStrike">
              <a:solidFill>
                <a:srgbClr val="000000"/>
              </a:solidFill>
              <a:latin typeface="Calibri"/>
            </a:endParaRPr>
          </a:p>
        </p:txBody>
      </p:sp>
      <p:sp>
        <p:nvSpPr>
          <p:cNvPr id="347" name="PlaceHolder 2"/>
          <p:cNvSpPr>
            <a:spLocks noGrp="1"/>
          </p:cNvSpPr>
          <p:nvPr>
            <p:ph/>
          </p:nvPr>
        </p:nvSpPr>
        <p:spPr>
          <a:xfrm>
            <a:off x="691920" y="25066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IF (at bus stop AND bus arrives) THEN action (get into the bus)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IF (on the bus AND paid AND empty seat) THEN action (sit down).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IF (on bus AND unpaid) THEN action (pay charges).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IF (bus arrives at destination) THEN action (get down from the bus).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349" name="PlaceHolder 2"/>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001"/>
              </a:spcBef>
              <a:buNone/>
              <a:tabLst>
                <a:tab algn="l" pos="0"/>
              </a:tabLst>
            </a:pPr>
            <a:r>
              <a:rPr b="0" lang="en-US" sz="2800" spc="-1" strike="noStrike">
                <a:solidFill>
                  <a:srgbClr val="000000"/>
                </a:solidFill>
                <a:latin typeface="Calibri"/>
              </a:rPr>
              <a:t>Advantages of Production rule: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production rules are expressed in natural language.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production rules are highly modular, so we can easily remove, add or modify an individual rule.</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indent="0">
              <a:lnSpc>
                <a:spcPct val="90000"/>
              </a:lnSpc>
              <a:spcBef>
                <a:spcPts val="1001"/>
              </a:spcBef>
              <a:buNone/>
              <a:tabLst>
                <a:tab algn="l" pos="0"/>
              </a:tabLst>
            </a:pPr>
            <a:r>
              <a:rPr b="0" lang="en-US" sz="2800" spc="-1" strike="noStrike">
                <a:solidFill>
                  <a:srgbClr val="000000"/>
                </a:solidFill>
                <a:latin typeface="Calibri"/>
              </a:rPr>
              <a:t>Disadvantages of Production rule: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Production rule system does not exhibit any learning capabilities, as it does not store the result of the problem for the future uses.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Rectangle 3"/>
          <p:cNvSpPr/>
          <p:nvPr/>
        </p:nvSpPr>
        <p:spPr>
          <a:xfrm>
            <a:off x="1436760" y="985680"/>
            <a:ext cx="933372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1d1d27"/>
                </a:solidFill>
                <a:latin typeface="montserrat"/>
              </a:rPr>
              <a:t>Inference rules:</a:t>
            </a:r>
            <a:endParaRPr b="0" lang="en-IN" sz="2400" spc="-1" strike="noStrike">
              <a:solidFill>
                <a:srgbClr val="000000"/>
              </a:solidFill>
              <a:latin typeface="Arial"/>
            </a:endParaRPr>
          </a:p>
          <a:p>
            <a:pPr algn="just">
              <a:lnSpc>
                <a:spcPct val="100000"/>
              </a:lnSpc>
            </a:pPr>
            <a:r>
              <a:rPr b="0" lang="en-US" sz="2400" spc="-1" strike="noStrike">
                <a:solidFill>
                  <a:srgbClr val="2b2a29"/>
                </a:solidFill>
                <a:latin typeface="montserrat"/>
              </a:rPr>
              <a:t>Inference rules are the templates for generating valid arguments. Inference rules are applied to derive proofs in artificial intelligence, and the proof is a sequence of the conclusion that leads to the desired goal.</a:t>
            </a:r>
            <a:endParaRPr b="0" lang="en-IN" sz="2400" spc="-1" strike="noStrike">
              <a:solidFill>
                <a:srgbClr val="000000"/>
              </a:solidFill>
              <a:latin typeface="Arial"/>
            </a:endParaRPr>
          </a:p>
          <a:p>
            <a:pPr algn="just">
              <a:lnSpc>
                <a:spcPct val="100000"/>
              </a:lnSpc>
            </a:pPr>
            <a:r>
              <a:rPr b="0" lang="en-US" sz="2400" spc="-1" strike="noStrike">
                <a:solidFill>
                  <a:srgbClr val="2b2a29"/>
                </a:solidFill>
                <a:latin typeface="montserrat"/>
              </a:rPr>
              <a:t>Some terminologies related to inference rules:</a:t>
            </a:r>
            <a:endParaRPr b="0" lang="en-IN" sz="2400" spc="-1" strike="noStrike">
              <a:solidFill>
                <a:srgbClr val="000000"/>
              </a:solidFill>
              <a:latin typeface="Arial"/>
            </a:endParaRPr>
          </a:p>
          <a:p>
            <a:pPr indent="-216000" algn="just">
              <a:lnSpc>
                <a:spcPct val="100000"/>
              </a:lnSpc>
              <a:buClr>
                <a:srgbClr val="2b2a29"/>
              </a:buClr>
              <a:buFont typeface="Arial"/>
              <a:buChar char="•"/>
            </a:pPr>
            <a:r>
              <a:rPr b="1" lang="en-US" sz="2400" spc="-1" strike="noStrike">
                <a:solidFill>
                  <a:srgbClr val="2b2a29"/>
                </a:solidFill>
                <a:latin typeface="montserrat"/>
              </a:rPr>
              <a:t>Implication:</a:t>
            </a:r>
            <a:r>
              <a:rPr b="0" lang="en-US" sz="2400" spc="-1" strike="noStrike">
                <a:solidFill>
                  <a:srgbClr val="2b2a29"/>
                </a:solidFill>
                <a:latin typeface="montserrat"/>
              </a:rPr>
              <a:t> It is one of the logical connectives which can be represented as P → Q. It is a Boolean expression.</a:t>
            </a:r>
            <a:endParaRPr b="0" lang="en-IN" sz="2400" spc="-1" strike="noStrike">
              <a:solidFill>
                <a:srgbClr val="000000"/>
              </a:solidFill>
              <a:latin typeface="Arial"/>
            </a:endParaRPr>
          </a:p>
          <a:p>
            <a:pPr indent="-216000" algn="just">
              <a:lnSpc>
                <a:spcPct val="100000"/>
              </a:lnSpc>
              <a:buClr>
                <a:srgbClr val="2b2a29"/>
              </a:buClr>
              <a:buFont typeface="Arial"/>
              <a:buChar char="•"/>
            </a:pPr>
            <a:r>
              <a:rPr b="1" lang="en-US" sz="2400" spc="-1" strike="noStrike">
                <a:solidFill>
                  <a:srgbClr val="2b2a29"/>
                </a:solidFill>
                <a:latin typeface="montserrat"/>
              </a:rPr>
              <a:t>Converse:</a:t>
            </a:r>
            <a:r>
              <a:rPr b="0" lang="en-US" sz="2400" spc="-1" strike="noStrike">
                <a:solidFill>
                  <a:srgbClr val="2b2a29"/>
                </a:solidFill>
                <a:latin typeface="montserrat"/>
              </a:rPr>
              <a:t> The converse of implication, which means the right-hand side proposition goes to the left-hand side and vice-versa. It can be written as Q → P.</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35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Contrapositive:</a:t>
            </a:r>
            <a:r>
              <a:rPr b="0" lang="en-US" sz="2800" spc="-1" strike="noStrike">
                <a:solidFill>
                  <a:srgbClr val="000000"/>
                </a:solidFill>
                <a:latin typeface="Calibri"/>
              </a:rPr>
              <a:t> The negation of converse is termed as contrapositive, and it can be represented as ¬ Q → ¬ P.</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Inverse:</a:t>
            </a:r>
            <a:r>
              <a:rPr b="0" lang="en-US" sz="2800" spc="-1" strike="noStrike">
                <a:solidFill>
                  <a:srgbClr val="000000"/>
                </a:solidFill>
                <a:latin typeface="Calibri"/>
              </a:rPr>
              <a:t> The negation of implication is called inverse. It can be represented as ¬ P → ¬ Q.</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From the above term some of the compound statements are equivalent to each other, which we can prove using truth table:</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179"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simple knowledge-based agent function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KB-AGENT( percept) returns an action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static: KB, a knowledge base t, a counter, initially 0, indicating time TELL(KB, MAKE-PERCEPT-SENTENCE( percept, 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action ← ASK(KB, MAKE-ACTION-QUERY(t))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TELL(KB, MAKE-ACTION-SENTENCE(action, 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 ← t + 1 return action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Rectangle 3"/>
          <p:cNvSpPr/>
          <p:nvPr/>
        </p:nvSpPr>
        <p:spPr>
          <a:xfrm>
            <a:off x="-315000" y="391320"/>
            <a:ext cx="13426200" cy="4359600"/>
          </a:xfrm>
          <a:prstGeom prst="rect">
            <a:avLst/>
          </a:prstGeom>
          <a:solidFill>
            <a:srgbClr val="ffffff"/>
          </a:solidFill>
          <a:ln w="0">
            <a:noFill/>
          </a:ln>
        </p:spPr>
        <p:style>
          <a:lnRef idx="0"/>
          <a:fillRef idx="0"/>
          <a:effectRef idx="0"/>
          <a:fontRef idx="minor"/>
        </p:style>
        <p:txBody>
          <a:bodyPr numCol="1" spcCol="0" wrap="none" anchor="ctr">
            <a:spAutoFit/>
          </a:bodyPr>
          <a:p>
            <a:pPr algn="ctr">
              <a:lnSpc>
                <a:spcPct val="100000"/>
              </a:lnSpc>
              <a:tabLst>
                <a:tab algn="l" pos="0"/>
              </a:tabLst>
            </a:pPr>
            <a:endParaRPr b="0" lang="en-IN" sz="2000" spc="-1" strike="noStrike">
              <a:solidFill>
                <a:srgbClr val="000000"/>
              </a:solidFill>
              <a:latin typeface="Arial"/>
            </a:endParaRPr>
          </a:p>
          <a:p>
            <a:pPr algn="ctr">
              <a:lnSpc>
                <a:spcPct val="100000"/>
              </a:lnSpc>
              <a:tabLst>
                <a:tab algn="l" pos="0"/>
              </a:tabLst>
            </a:pP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1d1d27"/>
                </a:solidFill>
                <a:latin typeface="montserrat"/>
              </a:rPr>
              <a:t>Types of Inference rules:</a:t>
            </a:r>
            <a:endParaRPr b="0" lang="en-IN" sz="2000" spc="-1" strike="noStrike">
              <a:solidFill>
                <a:srgbClr val="000000"/>
              </a:solidFill>
              <a:latin typeface="Arial"/>
            </a:endParaRPr>
          </a:p>
          <a:p>
            <a:pPr algn="ctr">
              <a:lnSpc>
                <a:spcPct val="100000"/>
              </a:lnSpc>
              <a:tabLst>
                <a:tab algn="l" pos="0"/>
              </a:tabLst>
            </a:pP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1d1d27"/>
                </a:solidFill>
                <a:latin typeface="montserrat"/>
              </a:rPr>
              <a:t>1. Modus Ponens:</a:t>
            </a: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2b2a29"/>
                </a:solidFill>
                <a:latin typeface="montserrat"/>
              </a:rPr>
              <a:t>The Modus Ponens rule is one of the most important rules of inference, and it states that if P and P → Q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2b2a29"/>
                </a:solidFill>
                <a:latin typeface="montserrat"/>
              </a:rPr>
              <a:t>is true,</a:t>
            </a: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2b2a29"/>
                </a:solidFill>
                <a:latin typeface="montserrat"/>
              </a:rPr>
              <a:t> </a:t>
            </a:r>
            <a:r>
              <a:rPr b="0" lang="en-US" sz="2000" spc="-1" strike="noStrike">
                <a:solidFill>
                  <a:srgbClr val="2b2a29"/>
                </a:solidFill>
                <a:latin typeface="montserrat"/>
              </a:rPr>
              <a:t>then we can infer that Q will be true. It can be represented as:</a:t>
            </a:r>
            <a:endParaRPr b="0" lang="en-IN" sz="2000" spc="-1" strike="noStrike">
              <a:solidFill>
                <a:srgbClr val="000000"/>
              </a:solidFill>
              <a:latin typeface="Arial"/>
            </a:endParaRPr>
          </a:p>
          <a:p>
            <a:pPr algn="ctr">
              <a:lnSpc>
                <a:spcPct val="100000"/>
              </a:lnSpc>
              <a:tabLst>
                <a:tab algn="l" pos="0"/>
              </a:tabLst>
            </a:pPr>
            <a:r>
              <a:rPr b="0" lang="en-US" sz="2000" spc="-1" strike="noStrike">
                <a:solidFill>
                  <a:srgbClr val="000000"/>
                </a:solidFill>
                <a:latin typeface="Arial"/>
              </a:rPr>
              <a:t>  </a:t>
            </a:r>
            <a:endParaRPr b="0" lang="en-IN" sz="2000" spc="-1" strike="noStrike">
              <a:solidFill>
                <a:srgbClr val="000000"/>
              </a:solidFill>
              <a:latin typeface="Arial"/>
            </a:endParaRPr>
          </a:p>
          <a:p>
            <a:pPr algn="just">
              <a:lnSpc>
                <a:spcPct val="100000"/>
              </a:lnSpc>
              <a:tabLst>
                <a:tab algn="l" pos="0"/>
              </a:tabLst>
            </a:pPr>
            <a:r>
              <a:rPr b="0" lang="en-US" sz="2000" spc="-1" strike="noStrike">
                <a:solidFill>
                  <a:srgbClr val="2b2a29"/>
                </a:solidFill>
                <a:latin typeface="montserrat"/>
              </a:rPr>
              <a:t>Statement-1: "If I am sleepy then I go to bed" ==&gt; P→ Q</a:t>
            </a:r>
            <a:br>
              <a:rPr sz="2000"/>
            </a:br>
            <a:r>
              <a:rPr b="0" lang="en-US" sz="2000" spc="-1" strike="noStrike">
                <a:solidFill>
                  <a:srgbClr val="2b2a29"/>
                </a:solidFill>
                <a:latin typeface="montserrat"/>
              </a:rPr>
              <a:t>Statement-2: "I am sleepy" ==&gt; P</a:t>
            </a:r>
            <a:br>
              <a:rPr sz="2000"/>
            </a:br>
            <a:r>
              <a:rPr b="0" lang="en-US" sz="2000" spc="-1" strike="noStrike">
                <a:solidFill>
                  <a:srgbClr val="2b2a29"/>
                </a:solidFill>
                <a:latin typeface="montserrat"/>
              </a:rPr>
              <a:t>Conclusion: "I go to bed." ==&gt; Q.</a:t>
            </a:r>
            <a:br>
              <a:rPr sz="2000"/>
            </a:br>
            <a:r>
              <a:rPr b="1" lang="en-US" sz="2000" spc="-1" strike="noStrike">
                <a:solidFill>
                  <a:srgbClr val="2b2a29"/>
                </a:solidFill>
                <a:latin typeface="montserrat"/>
              </a:rPr>
              <a:t>Example:</a:t>
            </a:r>
            <a:endParaRPr b="0" lang="en-IN" sz="2000" spc="-1" strike="noStrike">
              <a:solidFill>
                <a:srgbClr val="000000"/>
              </a:solidFill>
              <a:latin typeface="Arial"/>
            </a:endParaRPr>
          </a:p>
          <a:p>
            <a:pPr algn="just">
              <a:lnSpc>
                <a:spcPct val="100000"/>
              </a:lnSpc>
              <a:tabLst>
                <a:tab algn="l" pos="0"/>
              </a:tabLst>
            </a:pPr>
            <a:r>
              <a:rPr b="0" lang="en-US" sz="2000" spc="-1" strike="noStrike">
                <a:solidFill>
                  <a:srgbClr val="2b2a29"/>
                </a:solidFill>
                <a:latin typeface="montserrat"/>
              </a:rPr>
              <a:t>, we can say that, if P→ Q is true and P is true then Q will be true.</a:t>
            </a:r>
            <a:endParaRPr b="0" lang="en-IN" sz="2000" spc="-1" strike="noStrike">
              <a:solidFill>
                <a:srgbClr val="000000"/>
              </a:solidFill>
              <a:latin typeface="Arial"/>
            </a:endParaRPr>
          </a:p>
        </p:txBody>
      </p:sp>
      <p:pic>
        <p:nvPicPr>
          <p:cNvPr id="354" name="Picture 4" descr="Rules of Inference in Artificial intelligence"/>
          <p:cNvPicPr/>
          <p:nvPr/>
        </p:nvPicPr>
        <p:blipFill>
          <a:blip r:embed="rId1"/>
          <a:stretch/>
        </p:blipFill>
        <p:spPr>
          <a:xfrm>
            <a:off x="980640" y="5074920"/>
            <a:ext cx="10537920" cy="1563120"/>
          </a:xfrm>
          <a:prstGeom prst="rect">
            <a:avLst/>
          </a:prstGeom>
          <a:ln w="0">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35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2. Modus Tollens: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Modus Tollens rule state that if P→ Q is true and </a:t>
            </a:r>
            <a:r>
              <a:rPr b="1" lang="en-US" sz="2800" spc="-1" strike="noStrike">
                <a:solidFill>
                  <a:srgbClr val="000000"/>
                </a:solidFill>
                <a:latin typeface="Calibri"/>
              </a:rPr>
              <a:t>¬ Q is true, then ¬ P</a:t>
            </a:r>
            <a:r>
              <a:rPr b="0" lang="en-US" sz="2800" spc="-1" strike="noStrike">
                <a:solidFill>
                  <a:srgbClr val="000000"/>
                </a:solidFill>
                <a:latin typeface="Calibri"/>
              </a:rPr>
              <a:t> will also true. It can be represented as:</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
        <p:nvSpPr>
          <p:cNvPr id="357" name="Rectangle 1"/>
          <p:cNvSpPr/>
          <p:nvPr/>
        </p:nvSpPr>
        <p:spPr>
          <a:xfrm>
            <a:off x="545400" y="3654360"/>
            <a:ext cx="7712640" cy="1310400"/>
          </a:xfrm>
          <a:prstGeom prst="rect">
            <a:avLst/>
          </a:prstGeom>
          <a:solidFill>
            <a:srgbClr val="ffffff"/>
          </a:solidFill>
          <a:ln w="0">
            <a:noFill/>
          </a:ln>
        </p:spPr>
        <p:style>
          <a:lnRef idx="0"/>
          <a:fillRef idx="0"/>
          <a:effectRef idx="0"/>
          <a:fontRef idx="minor"/>
        </p:style>
        <p:txBody>
          <a:bodyPr numCol="1" spcCol="0" wrap="none" anchor="ctr">
            <a:spAutoFit/>
          </a:bodyPr>
          <a:p>
            <a:pPr algn="just">
              <a:lnSpc>
                <a:spcPct val="100000"/>
              </a:lnSpc>
              <a:tabLst>
                <a:tab algn="l" pos="0"/>
              </a:tabLst>
            </a:pPr>
            <a:r>
              <a:rPr b="0" lang="en-US" sz="2000" spc="-1" strike="noStrike">
                <a:solidFill>
                  <a:srgbClr val="000000"/>
                </a:solidFill>
                <a:latin typeface="Arial"/>
              </a:rPr>
              <a:t>  </a:t>
            </a:r>
            <a:endParaRPr b="0" lang="en-IN" sz="2000" spc="-1" strike="noStrike">
              <a:solidFill>
                <a:srgbClr val="000000"/>
              </a:solidFill>
              <a:latin typeface="Arial"/>
            </a:endParaRPr>
          </a:p>
          <a:p>
            <a:pPr algn="just">
              <a:lnSpc>
                <a:spcPct val="100000"/>
              </a:lnSpc>
              <a:tabLst>
                <a:tab algn="l" pos="0"/>
              </a:tabLst>
            </a:pPr>
            <a:r>
              <a:rPr b="1" lang="en-US" sz="2000" spc="-1" strike="noStrike">
                <a:solidFill>
                  <a:srgbClr val="2b2a29"/>
                </a:solidFill>
                <a:latin typeface="montserrat"/>
              </a:rPr>
              <a:t>Statement-1:</a:t>
            </a:r>
            <a:r>
              <a:rPr b="0" lang="en-US" sz="2000" spc="-1" strike="noStrike">
                <a:solidFill>
                  <a:srgbClr val="2b2a29"/>
                </a:solidFill>
                <a:latin typeface="montserrat"/>
              </a:rPr>
              <a:t> "If I am sleepy then I go to bed" ==&gt; P→ Q</a:t>
            </a:r>
            <a:br>
              <a:rPr sz="2000"/>
            </a:br>
            <a:r>
              <a:rPr b="1" lang="en-US" sz="2000" spc="-1" strike="noStrike">
                <a:solidFill>
                  <a:srgbClr val="2b2a29"/>
                </a:solidFill>
                <a:latin typeface="montserrat"/>
              </a:rPr>
              <a:t>Statement-2:</a:t>
            </a:r>
            <a:r>
              <a:rPr b="0" lang="en-US" sz="2000" spc="-1" strike="noStrike">
                <a:solidFill>
                  <a:srgbClr val="2b2a29"/>
                </a:solidFill>
                <a:latin typeface="montserrat"/>
              </a:rPr>
              <a:t> "I do not go to the bed."==&gt; ~Q</a:t>
            </a:r>
            <a:br>
              <a:rPr sz="2000"/>
            </a:br>
            <a:r>
              <a:rPr b="1" lang="en-US" sz="2000" spc="-1" strike="noStrike">
                <a:solidFill>
                  <a:srgbClr val="2b2a29"/>
                </a:solidFill>
                <a:latin typeface="montserrat"/>
              </a:rPr>
              <a:t>Statement-3</a:t>
            </a:r>
            <a:r>
              <a:rPr b="0" lang="en-US" sz="2000" spc="-1" strike="noStrike">
                <a:solidFill>
                  <a:srgbClr val="2b2a29"/>
                </a:solidFill>
                <a:latin typeface="montserrat"/>
              </a:rPr>
              <a:t> Which infers that "</a:t>
            </a:r>
            <a:r>
              <a:rPr b="1" lang="en-US" sz="2000" spc="-1" strike="noStrike">
                <a:solidFill>
                  <a:srgbClr val="2b2a29"/>
                </a:solidFill>
                <a:latin typeface="montserrat"/>
              </a:rPr>
              <a:t>I am not sleepy</a:t>
            </a:r>
            <a:r>
              <a:rPr b="0" lang="en-US" sz="2000" spc="-1" strike="noStrike">
                <a:solidFill>
                  <a:srgbClr val="2b2a29"/>
                </a:solidFill>
                <a:latin typeface="montserrat"/>
              </a:rPr>
              <a:t>" =&gt; ~P</a:t>
            </a:r>
            <a:endParaRPr b="0" lang="en-IN" sz="2000" spc="-1" strike="noStrike">
              <a:solidFill>
                <a:srgbClr val="000000"/>
              </a:solidFill>
              <a:latin typeface="Arial"/>
            </a:endParaRPr>
          </a:p>
        </p:txBody>
      </p:sp>
      <p:pic>
        <p:nvPicPr>
          <p:cNvPr id="358" name="Picture 2" descr="Rules of Inference in Artificial intelligence"/>
          <p:cNvPicPr/>
          <p:nvPr/>
        </p:nvPicPr>
        <p:blipFill>
          <a:blip r:embed="rId1"/>
          <a:stretch/>
        </p:blipFill>
        <p:spPr>
          <a:xfrm>
            <a:off x="1794240" y="5095080"/>
            <a:ext cx="8845560" cy="169848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360" name="PlaceHolder 2"/>
          <p:cNvSpPr>
            <a:spLocks noGrp="1"/>
          </p:cNvSpPr>
          <p:nvPr>
            <p:ph/>
          </p:nvPr>
        </p:nvSpPr>
        <p:spPr>
          <a:xfrm>
            <a:off x="838080" y="1825560"/>
            <a:ext cx="10515240" cy="4350960"/>
          </a:xfrm>
          <a:prstGeom prst="rect">
            <a:avLst/>
          </a:prstGeom>
          <a:noFill/>
          <a:ln w="0">
            <a:noFill/>
          </a:ln>
        </p:spPr>
        <p:txBody>
          <a:bodyPr anchor="t">
            <a:normAutofit fontScale="92000"/>
          </a:bodyPr>
          <a:p>
            <a:pPr marL="210240" indent="-210240">
              <a:lnSpc>
                <a:spcPct val="90000"/>
              </a:lnSpc>
              <a:spcBef>
                <a:spcPts val="1001"/>
              </a:spcBef>
              <a:buClr>
                <a:srgbClr val="000000"/>
              </a:buClr>
              <a:buFont typeface="Arial"/>
              <a:buChar char="•"/>
            </a:pPr>
            <a:r>
              <a:rPr b="0" lang="en-US" sz="2800" spc="-1" strike="noStrike">
                <a:solidFill>
                  <a:srgbClr val="000000"/>
                </a:solidFill>
                <a:latin typeface="Calibri"/>
              </a:rPr>
              <a:t>3. Hypothetical Syllogism:</a:t>
            </a:r>
            <a:endParaRPr b="0" lang="en-US" sz="2800" spc="-1" strike="noStrike">
              <a:solidFill>
                <a:srgbClr val="000000"/>
              </a:solidFill>
              <a:latin typeface="Calibri"/>
            </a:endParaRPr>
          </a:p>
          <a:p>
            <a:pPr marL="210240" indent="-210240">
              <a:lnSpc>
                <a:spcPct val="90000"/>
              </a:lnSpc>
              <a:spcBef>
                <a:spcPts val="1001"/>
              </a:spcBef>
              <a:buClr>
                <a:srgbClr val="000000"/>
              </a:buClr>
              <a:buFont typeface="Arial"/>
              <a:buChar char="•"/>
            </a:pPr>
            <a:r>
              <a:rPr b="0" lang="en-US" sz="2800" spc="-1" strike="noStrike">
                <a:solidFill>
                  <a:srgbClr val="000000"/>
                </a:solidFill>
                <a:latin typeface="Calibri"/>
              </a:rPr>
              <a:t>The Hypothetical Syllogism rule state that if P→R is true whenever P→Q is true, and Q→R is true. It can be represented as the following notation:</a:t>
            </a:r>
            <a:endParaRPr b="0" lang="en-US" sz="2800" spc="-1" strike="noStrike">
              <a:solidFill>
                <a:srgbClr val="000000"/>
              </a:solidFill>
              <a:latin typeface="Calibri"/>
            </a:endParaRPr>
          </a:p>
          <a:p>
            <a:pPr marL="210240" indent="-210240">
              <a:lnSpc>
                <a:spcPct val="90000"/>
              </a:lnSpc>
              <a:spcBef>
                <a:spcPts val="1001"/>
              </a:spcBef>
              <a:buClr>
                <a:srgbClr val="000000"/>
              </a:buClr>
              <a:buFont typeface="Arial"/>
              <a:buChar char="•"/>
            </a:pPr>
            <a:r>
              <a:rPr b="1" lang="en-US" sz="2800" spc="-1" strike="noStrike">
                <a:solidFill>
                  <a:srgbClr val="000000"/>
                </a:solidFill>
                <a:latin typeface="Calibri"/>
              </a:rPr>
              <a:t>Example:</a:t>
            </a:r>
            <a:endParaRPr b="0" lang="en-US" sz="2800" spc="-1" strike="noStrike">
              <a:solidFill>
                <a:srgbClr val="000000"/>
              </a:solidFill>
              <a:latin typeface="Calibri"/>
            </a:endParaRPr>
          </a:p>
          <a:p>
            <a:pPr marL="210240" indent="-210240">
              <a:lnSpc>
                <a:spcPct val="90000"/>
              </a:lnSpc>
              <a:spcBef>
                <a:spcPts val="1001"/>
              </a:spcBef>
              <a:buClr>
                <a:srgbClr val="000000"/>
              </a:buClr>
              <a:buFont typeface="Arial"/>
              <a:buChar char="•"/>
            </a:pPr>
            <a:r>
              <a:rPr b="1" lang="en-US" sz="2800" spc="-1" strike="noStrike">
                <a:solidFill>
                  <a:srgbClr val="000000"/>
                </a:solidFill>
                <a:latin typeface="Calibri"/>
              </a:rPr>
              <a:t>Statement-1:</a:t>
            </a:r>
            <a:r>
              <a:rPr b="0" lang="en-US" sz="2800" spc="-1" strike="noStrike">
                <a:solidFill>
                  <a:srgbClr val="000000"/>
                </a:solidFill>
                <a:latin typeface="Calibri"/>
              </a:rPr>
              <a:t> If you have my home key then you can unlock my home. </a:t>
            </a:r>
            <a:r>
              <a:rPr b="1" lang="en-US" sz="2800" spc="-1" strike="noStrike">
                <a:solidFill>
                  <a:srgbClr val="000000"/>
                </a:solidFill>
                <a:latin typeface="Calibri"/>
              </a:rPr>
              <a:t>P→Q</a:t>
            </a:r>
            <a:br>
              <a:rPr sz="2800"/>
            </a:br>
            <a:r>
              <a:rPr b="1" lang="en-US" sz="2800" spc="-1" strike="noStrike">
                <a:solidFill>
                  <a:srgbClr val="000000"/>
                </a:solidFill>
                <a:latin typeface="Calibri"/>
              </a:rPr>
              <a:t>Statement-2:</a:t>
            </a:r>
            <a:r>
              <a:rPr b="0" lang="en-US" sz="2800" spc="-1" strike="noStrike">
                <a:solidFill>
                  <a:srgbClr val="000000"/>
                </a:solidFill>
                <a:latin typeface="Calibri"/>
              </a:rPr>
              <a:t> If you can unlock my home then you can take my money. </a:t>
            </a:r>
            <a:r>
              <a:rPr b="1" lang="en-US" sz="2800" spc="-1" strike="noStrike">
                <a:solidFill>
                  <a:srgbClr val="000000"/>
                </a:solidFill>
                <a:latin typeface="Calibri"/>
              </a:rPr>
              <a:t>Q→R</a:t>
            </a:r>
            <a:br>
              <a:rPr sz="2800"/>
            </a:br>
            <a:r>
              <a:rPr b="1" lang="en-US" sz="2800" spc="-1" strike="noStrike">
                <a:solidFill>
                  <a:srgbClr val="000000"/>
                </a:solidFill>
                <a:latin typeface="Calibri"/>
              </a:rPr>
              <a:t>Conclusion:</a:t>
            </a:r>
            <a:r>
              <a:rPr b="0" lang="en-US" sz="2800" spc="-1" strike="noStrike">
                <a:solidFill>
                  <a:srgbClr val="000000"/>
                </a:solidFill>
                <a:latin typeface="Calibri"/>
              </a:rPr>
              <a:t> If you have my home key then you can take my money. </a:t>
            </a:r>
            <a:r>
              <a:rPr b="1" lang="en-US" sz="2800" spc="-1" strike="noStrike">
                <a:solidFill>
                  <a:srgbClr val="000000"/>
                </a:solidFill>
                <a:latin typeface="Calibri"/>
              </a:rPr>
              <a:t>P→R</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p:nvPr>
        </p:nvSpPr>
        <p:spPr>
          <a:xfrm>
            <a:off x="648360" y="700560"/>
            <a:ext cx="10515240" cy="544032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4. Disjunctive Syllogism: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Disjunctive syllogism rule state that if P∨Q is true, and ¬P is true, then Q will be true. It can be represented as:</a:t>
            </a:r>
            <a:endParaRPr b="0" lang="en-US" sz="2800" spc="-1" strike="noStrike">
              <a:solidFill>
                <a:srgbClr val="000000"/>
              </a:solidFill>
              <a:latin typeface="Calibri"/>
            </a:endParaRPr>
          </a:p>
        </p:txBody>
      </p:sp>
      <p:sp>
        <p:nvSpPr>
          <p:cNvPr id="362" name="Rectangle 3"/>
          <p:cNvSpPr/>
          <p:nvPr/>
        </p:nvSpPr>
        <p:spPr>
          <a:xfrm>
            <a:off x="1728720" y="2479320"/>
            <a:ext cx="6619320" cy="12175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1800" spc="-1" strike="noStrike">
                <a:solidFill>
                  <a:srgbClr val="2b2a29"/>
                </a:solidFill>
                <a:latin typeface="montserrat"/>
              </a:rPr>
              <a:t>Example:</a:t>
            </a:r>
            <a:endParaRPr b="0" lang="en-IN" sz="1800" spc="-1" strike="noStrike">
              <a:solidFill>
                <a:srgbClr val="000000"/>
              </a:solidFill>
              <a:latin typeface="Arial"/>
            </a:endParaRPr>
          </a:p>
          <a:p>
            <a:pPr algn="just">
              <a:lnSpc>
                <a:spcPct val="100000"/>
              </a:lnSpc>
            </a:pPr>
            <a:r>
              <a:rPr b="1" lang="en-US" sz="1800" spc="-1" strike="noStrike">
                <a:solidFill>
                  <a:srgbClr val="2b2a29"/>
                </a:solidFill>
                <a:latin typeface="montserrat"/>
              </a:rPr>
              <a:t>Statement-1:</a:t>
            </a:r>
            <a:r>
              <a:rPr b="0" lang="en-US" sz="1800" spc="-1" strike="noStrike">
                <a:solidFill>
                  <a:srgbClr val="2b2a29"/>
                </a:solidFill>
                <a:latin typeface="montserrat"/>
              </a:rPr>
              <a:t> Today is Sunday or Monday. ==&gt;P∨Q</a:t>
            </a:r>
            <a:br>
              <a:rPr sz="1800"/>
            </a:br>
            <a:r>
              <a:rPr b="1" lang="en-US" sz="1800" spc="-1" strike="noStrike">
                <a:solidFill>
                  <a:srgbClr val="2b2a29"/>
                </a:solidFill>
                <a:latin typeface="montserrat"/>
              </a:rPr>
              <a:t>Statement-2:</a:t>
            </a:r>
            <a:r>
              <a:rPr b="0" lang="en-US" sz="1800" spc="-1" strike="noStrike">
                <a:solidFill>
                  <a:srgbClr val="2b2a29"/>
                </a:solidFill>
                <a:latin typeface="montserrat"/>
              </a:rPr>
              <a:t> Today </a:t>
            </a:r>
            <a:r>
              <a:rPr b="0" lang="en-US" sz="2000" spc="-1" strike="noStrike">
                <a:solidFill>
                  <a:srgbClr val="2b2a29"/>
                </a:solidFill>
                <a:latin typeface="montserrat"/>
              </a:rPr>
              <a:t>is</a:t>
            </a:r>
            <a:r>
              <a:rPr b="0" lang="en-US" sz="1800" spc="-1" strike="noStrike">
                <a:solidFill>
                  <a:srgbClr val="2b2a29"/>
                </a:solidFill>
                <a:latin typeface="montserrat"/>
              </a:rPr>
              <a:t> not Sunday. ==&gt; ¬P</a:t>
            </a:r>
            <a:br>
              <a:rPr sz="1800"/>
            </a:br>
            <a:r>
              <a:rPr b="1" lang="en-US" sz="1800" spc="-1" strike="noStrike">
                <a:solidFill>
                  <a:srgbClr val="2b2a29"/>
                </a:solidFill>
                <a:latin typeface="montserrat"/>
              </a:rPr>
              <a:t>Conclusion:</a:t>
            </a:r>
            <a:r>
              <a:rPr b="0" lang="en-US" sz="1800" spc="-1" strike="noStrike">
                <a:solidFill>
                  <a:srgbClr val="2b2a29"/>
                </a:solidFill>
                <a:latin typeface="montserrat"/>
              </a:rPr>
              <a:t> Today is Monday. ==&gt; Q</a:t>
            </a:r>
            <a:endParaRPr b="0" lang="en-IN" sz="1800" spc="-1" strike="noStrike">
              <a:solidFill>
                <a:srgbClr val="000000"/>
              </a:solidFill>
              <a:latin typeface="Arial"/>
            </a:endParaRPr>
          </a:p>
        </p:txBody>
      </p:sp>
      <p:pic>
        <p:nvPicPr>
          <p:cNvPr id="363" name="Picture 4" descr=""/>
          <p:cNvPicPr/>
          <p:nvPr/>
        </p:nvPicPr>
        <p:blipFill>
          <a:blip r:embed="rId1"/>
          <a:stretch/>
        </p:blipFill>
        <p:spPr>
          <a:xfrm>
            <a:off x="1971720" y="4646520"/>
            <a:ext cx="7207560" cy="1494360"/>
          </a:xfrm>
          <a:prstGeom prst="rect">
            <a:avLst/>
          </a:prstGeom>
          <a:ln w="0">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Rectangle 1"/>
          <p:cNvSpPr/>
          <p:nvPr/>
        </p:nvSpPr>
        <p:spPr>
          <a:xfrm>
            <a:off x="1128240" y="1253520"/>
            <a:ext cx="12607200" cy="1310400"/>
          </a:xfrm>
          <a:prstGeom prst="rect">
            <a:avLst/>
          </a:prstGeom>
          <a:solidFill>
            <a:srgbClr val="ffffff"/>
          </a:solidFill>
          <a:ln w="0">
            <a:noFill/>
          </a:ln>
        </p:spPr>
        <p:style>
          <a:lnRef idx="0"/>
          <a:fillRef idx="0"/>
          <a:effectRef idx="0"/>
          <a:fontRef idx="minor"/>
        </p:style>
        <p:txBody>
          <a:bodyPr numCol="1" spcCol="0" anchor="ctr">
            <a:spAutoFit/>
          </a:bodyPr>
          <a:p>
            <a:pPr>
              <a:lnSpc>
                <a:spcPct val="100000"/>
              </a:lnSpc>
              <a:tabLst>
                <a:tab algn="l" pos="0"/>
              </a:tabLst>
            </a:pPr>
            <a:r>
              <a:rPr b="0" lang="en-US" sz="2000" spc="-1" strike="noStrike">
                <a:solidFill>
                  <a:srgbClr val="1d1d27"/>
                </a:solidFill>
                <a:latin typeface="montserrat"/>
              </a:rPr>
              <a:t>5. Addition:</a:t>
            </a:r>
            <a:endParaRPr b="0" lang="en-IN" sz="2000" spc="-1" strike="noStrike">
              <a:solidFill>
                <a:srgbClr val="000000"/>
              </a:solidFill>
              <a:latin typeface="Arial"/>
            </a:endParaRPr>
          </a:p>
          <a:p>
            <a:pPr>
              <a:lnSpc>
                <a:spcPct val="100000"/>
              </a:lnSpc>
              <a:tabLst>
                <a:tab algn="l" pos="0"/>
              </a:tabLst>
            </a:pPr>
            <a:r>
              <a:rPr b="0" lang="en-US" sz="2000" spc="-1" strike="noStrike">
                <a:solidFill>
                  <a:srgbClr val="2b2a29"/>
                </a:solidFill>
                <a:latin typeface="montserrat"/>
              </a:rPr>
              <a:t>The Addition rule is one the common inference rule, and it states that If P is true, </a:t>
            </a:r>
            <a:endParaRPr b="0" lang="en-IN" sz="2000" spc="-1" strike="noStrike">
              <a:solidFill>
                <a:srgbClr val="000000"/>
              </a:solidFill>
              <a:latin typeface="Arial"/>
            </a:endParaRPr>
          </a:p>
          <a:p>
            <a:pPr>
              <a:lnSpc>
                <a:spcPct val="100000"/>
              </a:lnSpc>
              <a:tabLst>
                <a:tab algn="l" pos="0"/>
              </a:tabLst>
            </a:pPr>
            <a:r>
              <a:rPr b="0" lang="en-US" sz="2000" spc="-1" strike="noStrike">
                <a:solidFill>
                  <a:srgbClr val="2b2a29"/>
                </a:solidFill>
                <a:latin typeface="montserrat"/>
              </a:rPr>
              <a:t>then P∨Q will be true.</a:t>
            </a:r>
            <a:endParaRPr b="0" lang="en-IN" sz="2000" spc="-1" strike="noStrike">
              <a:solidFill>
                <a:srgbClr val="000000"/>
              </a:solidFill>
              <a:latin typeface="Arial"/>
            </a:endParaRPr>
          </a:p>
          <a:p>
            <a:pPr>
              <a:lnSpc>
                <a:spcPct val="100000"/>
              </a:lnSpc>
              <a:tabLst>
                <a:tab algn="l" pos="0"/>
              </a:tabLst>
            </a:pPr>
            <a:r>
              <a:rPr b="0" lang="en-US" sz="2000" spc="-1" strike="noStrike">
                <a:solidFill>
                  <a:srgbClr val="000000"/>
                </a:solidFill>
                <a:latin typeface="Arial"/>
              </a:rPr>
              <a:t>   </a:t>
            </a:r>
            <a:endParaRPr b="0" lang="en-IN" sz="2000" spc="-1" strike="noStrike">
              <a:solidFill>
                <a:srgbClr val="000000"/>
              </a:solidFill>
              <a:latin typeface="Arial"/>
            </a:endParaRPr>
          </a:p>
        </p:txBody>
      </p:sp>
      <p:pic>
        <p:nvPicPr>
          <p:cNvPr id="365" name="Picture 2" descr="Rules of Inference in Artificial intelligence"/>
          <p:cNvPicPr/>
          <p:nvPr/>
        </p:nvPicPr>
        <p:blipFill>
          <a:blip r:embed="rId1"/>
          <a:stretch/>
        </p:blipFill>
        <p:spPr>
          <a:xfrm>
            <a:off x="1698120" y="4770000"/>
            <a:ext cx="8763480" cy="1547280"/>
          </a:xfrm>
          <a:prstGeom prst="rect">
            <a:avLst/>
          </a:prstGeom>
          <a:ln w="0">
            <a:noFill/>
          </a:ln>
        </p:spPr>
      </p:pic>
      <p:sp>
        <p:nvSpPr>
          <p:cNvPr id="366" name="Rectangle 4"/>
          <p:cNvSpPr/>
          <p:nvPr/>
        </p:nvSpPr>
        <p:spPr>
          <a:xfrm>
            <a:off x="3048120" y="2828880"/>
            <a:ext cx="6095520" cy="1217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2b2a29"/>
                </a:solidFill>
                <a:latin typeface="montserrat"/>
              </a:rPr>
              <a:t>Statement</a:t>
            </a:r>
            <a:r>
              <a:rPr b="1" lang="en-US" sz="1800" spc="-1" strike="noStrike">
                <a:solidFill>
                  <a:srgbClr val="2b2a29"/>
                </a:solidFill>
                <a:latin typeface="montserrat"/>
              </a:rPr>
              <a:t>:</a:t>
            </a:r>
            <a:r>
              <a:rPr b="0" lang="en-US" sz="1800" spc="-1" strike="noStrike">
                <a:solidFill>
                  <a:srgbClr val="2b2a29"/>
                </a:solidFill>
                <a:latin typeface="montserrat"/>
              </a:rPr>
              <a:t> I have a vanilla ice-cream. ==&gt; P</a:t>
            </a:r>
            <a:br>
              <a:rPr sz="1800"/>
            </a:br>
            <a:r>
              <a:rPr b="1" lang="en-US" sz="1800" spc="-1" strike="noStrike">
                <a:solidFill>
                  <a:srgbClr val="2b2a29"/>
                </a:solidFill>
                <a:latin typeface="montserrat"/>
              </a:rPr>
              <a:t>Statement-2:</a:t>
            </a:r>
            <a:r>
              <a:rPr b="0" lang="en-US" sz="1800" spc="-1" strike="noStrike">
                <a:solidFill>
                  <a:srgbClr val="2b2a29"/>
                </a:solidFill>
                <a:latin typeface="montserrat"/>
              </a:rPr>
              <a:t> I have Chocolate ice-cream.</a:t>
            </a:r>
            <a:br>
              <a:rPr sz="1800"/>
            </a:br>
            <a:r>
              <a:rPr b="1" lang="en-US" sz="1800" spc="-1" strike="noStrike">
                <a:solidFill>
                  <a:srgbClr val="2b2a29"/>
                </a:solidFill>
                <a:latin typeface="montserrat"/>
              </a:rPr>
              <a:t>Conclusion:</a:t>
            </a:r>
            <a:r>
              <a:rPr b="0" lang="en-US" sz="1800" spc="-1" strike="noStrike">
                <a:solidFill>
                  <a:srgbClr val="2b2a29"/>
                </a:solidFill>
                <a:latin typeface="montserrat"/>
              </a:rPr>
              <a:t> I have vanilla or chocolate ice-cream. ==&gt; (P∨Q)</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Rectangle 1"/>
          <p:cNvSpPr/>
          <p:nvPr/>
        </p:nvSpPr>
        <p:spPr>
          <a:xfrm>
            <a:off x="1299600" y="1513800"/>
            <a:ext cx="10192680" cy="1371240"/>
          </a:xfrm>
          <a:prstGeom prst="rect">
            <a:avLst/>
          </a:prstGeom>
          <a:solidFill>
            <a:srgbClr val="ffffff"/>
          </a:solidFill>
          <a:ln w="0">
            <a:noFill/>
          </a:ln>
        </p:spPr>
        <p:style>
          <a:lnRef idx="0"/>
          <a:fillRef idx="0"/>
          <a:effectRef idx="0"/>
          <a:fontRef idx="minor"/>
        </p:style>
        <p:txBody>
          <a:bodyPr numCol="1" spcCol="0" wrap="none" anchor="ctr">
            <a:spAutoFit/>
          </a:bodyPr>
          <a:p>
            <a:pPr>
              <a:lnSpc>
                <a:spcPct val="100000"/>
              </a:lnSpc>
              <a:tabLst>
                <a:tab algn="l" pos="0"/>
              </a:tabLst>
            </a:pPr>
            <a:r>
              <a:rPr b="0" lang="en-US" sz="2400" spc="-1" strike="noStrike">
                <a:solidFill>
                  <a:srgbClr val="1d1d27"/>
                </a:solidFill>
                <a:latin typeface="montserrat"/>
              </a:rPr>
              <a:t>6. Simplification:</a:t>
            </a:r>
            <a:endParaRPr b="0" lang="en-IN" sz="2400" spc="-1" strike="noStrike">
              <a:solidFill>
                <a:srgbClr val="000000"/>
              </a:solidFill>
              <a:latin typeface="Arial"/>
            </a:endParaRPr>
          </a:p>
          <a:p>
            <a:pPr>
              <a:lnSpc>
                <a:spcPct val="100000"/>
              </a:lnSpc>
              <a:tabLst>
                <a:tab algn="l" pos="0"/>
              </a:tabLst>
            </a:pPr>
            <a:r>
              <a:rPr b="0" lang="en-US" sz="2000" spc="-1" strike="noStrike">
                <a:solidFill>
                  <a:srgbClr val="2b2a29"/>
                </a:solidFill>
                <a:latin typeface="montserrat"/>
              </a:rPr>
              <a:t>The simplification rule state that if </a:t>
            </a:r>
            <a:r>
              <a:rPr b="1" lang="en-US" sz="2000" spc="-1" strike="noStrike">
                <a:solidFill>
                  <a:srgbClr val="2b2a29"/>
                </a:solidFill>
                <a:latin typeface="montserrat"/>
              </a:rPr>
              <a:t>P∧ Q</a:t>
            </a:r>
            <a:r>
              <a:rPr b="0" lang="en-US" sz="2000" spc="-1" strike="noStrike">
                <a:solidFill>
                  <a:srgbClr val="2b2a29"/>
                </a:solidFill>
                <a:latin typeface="montserrat"/>
              </a:rPr>
              <a:t> is true, then </a:t>
            </a:r>
            <a:r>
              <a:rPr b="1" lang="en-US" sz="2000" spc="-1" strike="noStrike">
                <a:solidFill>
                  <a:srgbClr val="2b2a29"/>
                </a:solidFill>
                <a:latin typeface="montserrat"/>
              </a:rPr>
              <a:t>Q or P</a:t>
            </a:r>
            <a:r>
              <a:rPr b="0" lang="en-US" sz="2000" spc="-1" strike="noStrike">
                <a:solidFill>
                  <a:srgbClr val="2b2a29"/>
                </a:solidFill>
                <a:latin typeface="montserrat"/>
              </a:rPr>
              <a:t> will also be true. </a:t>
            </a:r>
            <a:endParaRPr b="0" lang="en-IN" sz="2000" spc="-1" strike="noStrike">
              <a:solidFill>
                <a:srgbClr val="000000"/>
              </a:solidFill>
              <a:latin typeface="Arial"/>
            </a:endParaRPr>
          </a:p>
          <a:p>
            <a:pPr>
              <a:lnSpc>
                <a:spcPct val="100000"/>
              </a:lnSpc>
              <a:tabLst>
                <a:tab algn="l" pos="0"/>
              </a:tabLst>
            </a:pPr>
            <a:r>
              <a:rPr b="0" lang="en-US" sz="2000" spc="-1" strike="noStrike">
                <a:solidFill>
                  <a:srgbClr val="2b2a29"/>
                </a:solidFill>
                <a:latin typeface="montserrat"/>
              </a:rPr>
              <a:t>It can be represented as:</a:t>
            </a:r>
            <a:endParaRPr b="0" lang="en-IN" sz="2000" spc="-1" strike="noStrike">
              <a:solidFill>
                <a:srgbClr val="000000"/>
              </a:solidFill>
              <a:latin typeface="Arial"/>
            </a:endParaRPr>
          </a:p>
          <a:p>
            <a:pPr>
              <a:lnSpc>
                <a:spcPct val="100000"/>
              </a:lnSpc>
              <a:tabLst>
                <a:tab algn="l" pos="0"/>
              </a:tabLst>
            </a:pPr>
            <a:r>
              <a:rPr b="0" lang="en-US" sz="2000" spc="-1" strike="noStrike">
                <a:solidFill>
                  <a:srgbClr val="000000"/>
                </a:solidFill>
                <a:latin typeface="Arial"/>
              </a:rPr>
              <a:t>   </a:t>
            </a:r>
            <a:endParaRPr b="0" lang="en-IN" sz="2000" spc="-1" strike="noStrike">
              <a:solidFill>
                <a:srgbClr val="000000"/>
              </a:solidFill>
              <a:latin typeface="Arial"/>
            </a:endParaRPr>
          </a:p>
        </p:txBody>
      </p:sp>
      <p:pic>
        <p:nvPicPr>
          <p:cNvPr id="368" name="Picture 2" descr="Rules of Inference in Artificial intelligence"/>
          <p:cNvPicPr/>
          <p:nvPr/>
        </p:nvPicPr>
        <p:blipFill>
          <a:blip r:embed="rId1"/>
          <a:stretch/>
        </p:blipFill>
        <p:spPr>
          <a:xfrm>
            <a:off x="1818000" y="4122720"/>
            <a:ext cx="6057720" cy="2349000"/>
          </a:xfrm>
          <a:prstGeom prst="rect">
            <a:avLst/>
          </a:prstGeom>
          <a:ln w="0">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Resolution</a:t>
            </a:r>
            <a:endParaRPr b="0" lang="en-US" sz="4400" spc="-1" strike="noStrike">
              <a:solidFill>
                <a:srgbClr val="000000"/>
              </a:solidFill>
              <a:latin typeface="Calibri"/>
            </a:endParaRPr>
          </a:p>
        </p:txBody>
      </p:sp>
      <p:sp>
        <p:nvSpPr>
          <p:cNvPr id="370" name="PlaceHolder 2"/>
          <p:cNvSpPr>
            <a:spLocks noGrp="1"/>
          </p:cNvSpPr>
          <p:nvPr>
            <p:ph/>
          </p:nvPr>
        </p:nvSpPr>
        <p:spPr>
          <a:xfrm>
            <a:off x="838080" y="2012040"/>
            <a:ext cx="10799280" cy="3978720"/>
          </a:xfrm>
          <a:prstGeom prst="rect">
            <a:avLst/>
          </a:prstGeom>
          <a:noFill/>
          <a:ln w="0">
            <a:noFill/>
          </a:ln>
        </p:spPr>
        <p:txBody>
          <a:bodyPr numCol="1" spcCol="0" anchor="ctr">
            <a:noAutofit/>
          </a:bodyPr>
          <a:p>
            <a:pPr indent="0">
              <a:lnSpc>
                <a:spcPct val="100000"/>
              </a:lnSpc>
              <a:buNone/>
              <a:tabLst>
                <a:tab algn="l" pos="0"/>
              </a:tabLst>
            </a:pPr>
            <a:r>
              <a:rPr b="0" lang="en-US" sz="2400" spc="-1" strike="noStrike">
                <a:solidFill>
                  <a:srgbClr val="000000"/>
                </a:solidFill>
                <a:latin typeface="Arial"/>
              </a:rPr>
              <a:t>Given two clauses:</a:t>
            </a:r>
            <a:endParaRPr b="0" lang="en-US" sz="2400" spc="-1" strike="noStrike">
              <a:solidFill>
                <a:srgbClr val="000000"/>
              </a:solidFill>
              <a:latin typeface="Calibri"/>
            </a:endParaRPr>
          </a:p>
          <a:p>
            <a:pPr>
              <a:lnSpc>
                <a:spcPct val="100000"/>
              </a:lnSpc>
              <a:buClr>
                <a:srgbClr val="000000"/>
              </a:buClr>
              <a:buFont typeface="StarSymbol"/>
              <a:buAutoNum type="arabicPeriod"/>
              <a:tabLst>
                <a:tab algn="l" pos="0"/>
              </a:tabLst>
            </a:pPr>
            <a:r>
              <a:rPr b="0" lang="en-US" sz="2400" spc="-1" strike="noStrike">
                <a:solidFill>
                  <a:srgbClr val="000000"/>
                </a:solidFill>
                <a:latin typeface="Arial"/>
              </a:rPr>
              <a:t>(A∨P)(</a:t>
            </a:r>
            <a:endParaRPr b="0" lang="en-US" sz="2400" spc="-1" strike="noStrike">
              <a:solidFill>
                <a:srgbClr val="000000"/>
              </a:solidFill>
              <a:latin typeface="Calibri"/>
            </a:endParaRPr>
          </a:p>
          <a:p>
            <a:pPr>
              <a:lnSpc>
                <a:spcPct val="100000"/>
              </a:lnSpc>
              <a:buClr>
                <a:srgbClr val="000000"/>
              </a:buClr>
              <a:buFont typeface="StarSymbol"/>
              <a:buAutoNum type="arabicPeriod" startAt="2"/>
              <a:tabLst>
                <a:tab algn="l" pos="0"/>
              </a:tabLst>
            </a:pPr>
            <a:r>
              <a:rPr b="0" lang="en-US" sz="2400" spc="-1" strike="noStrike">
                <a:solidFill>
                  <a:srgbClr val="000000"/>
                </a:solidFill>
                <a:latin typeface="Arial"/>
              </a:rPr>
              <a:t>(B∨¬P)</a:t>
            </a:r>
            <a:endParaRPr b="0" lang="en-US" sz="2400" spc="-1" strike="noStrike">
              <a:solidFill>
                <a:srgbClr val="000000"/>
              </a:solidFill>
              <a:latin typeface="Calibri"/>
            </a:endParaRPr>
          </a:p>
          <a:p>
            <a:pPr indent="0">
              <a:lnSpc>
                <a:spcPct val="100000"/>
              </a:lnSpc>
              <a:buNone/>
              <a:tabLst>
                <a:tab algn="l" pos="0"/>
              </a:tabLst>
            </a:pPr>
            <a:r>
              <a:rPr b="0" lang="en-US" sz="2400" spc="-1" strike="noStrike">
                <a:solidFill>
                  <a:srgbClr val="000000"/>
                </a:solidFill>
                <a:latin typeface="Arial"/>
              </a:rPr>
              <a:t>Where </a:t>
            </a:r>
            <a:r>
              <a:rPr b="0" lang="en-US" sz="2400" spc="-1" strike="noStrike">
                <a:solidFill>
                  <a:srgbClr val="000000"/>
                </a:solidFill>
                <a:latin typeface="Arial Unicode MS"/>
              </a:rPr>
              <a:t>P</a:t>
            </a:r>
            <a:r>
              <a:rPr b="0" lang="en-US" sz="2400" spc="-1" strike="noStrike">
                <a:solidFill>
                  <a:srgbClr val="000000"/>
                </a:solidFill>
                <a:latin typeface="Calibri"/>
              </a:rPr>
              <a:t> is a literal, and </a:t>
            </a:r>
            <a:r>
              <a:rPr b="0" lang="en-US" sz="2400" spc="-1" strike="noStrike">
                <a:solidFill>
                  <a:srgbClr val="000000"/>
                </a:solidFill>
                <a:latin typeface="Arial Unicode MS"/>
              </a:rPr>
              <a:t>A</a:t>
            </a:r>
            <a:r>
              <a:rPr b="0" lang="en-US" sz="2400" spc="-1" strike="noStrike">
                <a:solidFill>
                  <a:srgbClr val="000000"/>
                </a:solidFill>
                <a:latin typeface="Calibri"/>
              </a:rPr>
              <a:t> and </a:t>
            </a:r>
            <a:r>
              <a:rPr b="0" lang="en-US" sz="2400" spc="-1" strike="noStrike">
                <a:solidFill>
                  <a:srgbClr val="000000"/>
                </a:solidFill>
                <a:latin typeface="Arial Unicode MS"/>
              </a:rPr>
              <a:t>B</a:t>
            </a:r>
            <a:r>
              <a:rPr b="0" lang="en-US" sz="2400" spc="-1" strike="noStrike">
                <a:solidFill>
                  <a:srgbClr val="000000"/>
                </a:solidFill>
                <a:latin typeface="Calibri"/>
              </a:rPr>
              <a:t> are disjunctions of other literals.</a:t>
            </a:r>
            <a:endParaRPr b="0" lang="en-US" sz="2400" spc="-1" strike="noStrike">
              <a:solidFill>
                <a:srgbClr val="000000"/>
              </a:solidFill>
              <a:latin typeface="Calibri"/>
            </a:endParaRPr>
          </a:p>
          <a:p>
            <a:pPr indent="0">
              <a:lnSpc>
                <a:spcPct val="100000"/>
              </a:lnSpc>
              <a:buNone/>
              <a:tabLst>
                <a:tab algn="l" pos="0"/>
              </a:tabLst>
            </a:pPr>
            <a:r>
              <a:rPr b="1" lang="en-US" sz="2400" spc="-1" strike="noStrike">
                <a:solidFill>
                  <a:srgbClr val="000000"/>
                </a:solidFill>
                <a:latin typeface="Arial"/>
              </a:rPr>
              <a:t>Resolution</a:t>
            </a:r>
            <a:r>
              <a:rPr b="0" lang="en-US" sz="2400" spc="-1" strike="noStrike">
                <a:solidFill>
                  <a:srgbClr val="000000"/>
                </a:solidFill>
                <a:latin typeface="Arial"/>
              </a:rPr>
              <a:t> produces a new clause:</a:t>
            </a:r>
            <a:endParaRPr b="0" lang="en-US" sz="2400" spc="-1" strike="noStrike">
              <a:solidFill>
                <a:srgbClr val="000000"/>
              </a:solidFill>
              <a:latin typeface="Calibri"/>
            </a:endParaRPr>
          </a:p>
          <a:p>
            <a:pPr indent="0">
              <a:lnSpc>
                <a:spcPct val="100000"/>
              </a:lnSpc>
              <a:buNone/>
              <a:tabLst>
                <a:tab algn="l" pos="0"/>
              </a:tabLst>
            </a:pPr>
            <a:r>
              <a:rPr b="0" lang="en-US" sz="2400" spc="-1" strike="noStrike">
                <a:solidFill>
                  <a:srgbClr val="000000"/>
                </a:solidFill>
                <a:latin typeface="Arial"/>
              </a:rPr>
              <a:t>(A∨B)</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1523880" y="1122480"/>
            <a:ext cx="9143640" cy="2387160"/>
          </a:xfrm>
          <a:prstGeom prst="rect">
            <a:avLst/>
          </a:prstGeom>
          <a:noFill/>
          <a:ln w="0">
            <a:noFill/>
          </a:ln>
        </p:spPr>
        <p:txBody>
          <a:bodyPr anchor="b">
            <a:noAutofit/>
          </a:bodyPr>
          <a:p>
            <a:pPr indent="0" algn="ctr">
              <a:lnSpc>
                <a:spcPct val="90000"/>
              </a:lnSpc>
              <a:buNone/>
              <a:tabLst>
                <a:tab algn="l" pos="0"/>
              </a:tabLst>
            </a:pPr>
            <a:r>
              <a:rPr b="1" lang="en-US" sz="3600" spc="-1" strike="noStrike">
                <a:solidFill>
                  <a:srgbClr val="000000"/>
                </a:solidFill>
                <a:latin typeface="Calibri Light"/>
              </a:rPr>
              <a:t>CSD 3102 ARTIFICIAL INTELLIGENCE TECHNIQUES</a:t>
            </a:r>
            <a:br>
              <a:rPr sz="3600"/>
            </a:br>
            <a:r>
              <a:rPr b="1" lang="en-US" sz="3600" spc="-1" strike="noStrike">
                <a:solidFill>
                  <a:srgbClr val="000000"/>
                </a:solidFill>
                <a:latin typeface="Calibri Light"/>
              </a:rPr>
              <a:t>MODULE IV</a:t>
            </a:r>
            <a:endParaRPr b="0" lang="en-US" sz="3600" spc="-1" strike="noStrike">
              <a:solidFill>
                <a:srgbClr val="000000"/>
              </a:solidFill>
              <a:latin typeface="Calibri"/>
            </a:endParaRPr>
          </a:p>
        </p:txBody>
      </p:sp>
      <p:sp>
        <p:nvSpPr>
          <p:cNvPr id="372" name="PlaceHolder 2"/>
          <p:cNvSpPr>
            <a:spLocks noGrp="1"/>
          </p:cNvSpPr>
          <p:nvPr>
            <p:ph type="subTitle"/>
          </p:nvPr>
        </p:nvSpPr>
        <p:spPr>
          <a:xfrm>
            <a:off x="1523880" y="3602160"/>
            <a:ext cx="9143640" cy="1655280"/>
          </a:xfrm>
          <a:prstGeom prst="rect">
            <a:avLst/>
          </a:prstGeom>
          <a:noFill/>
          <a:ln w="0">
            <a:noFill/>
          </a:ln>
        </p:spPr>
        <p:txBody>
          <a:bodyPr anchor="t">
            <a:normAutofit/>
          </a:bodyPr>
          <a:p>
            <a:pPr indent="0" algn="ctr">
              <a:lnSpc>
                <a:spcPct val="90000"/>
              </a:lnSpc>
              <a:buNone/>
              <a:tabLst>
                <a:tab algn="l" pos="0"/>
              </a:tabLst>
            </a:pPr>
            <a:r>
              <a:rPr b="1" lang="en-US" sz="3200" spc="-1" strike="noStrike">
                <a:solidFill>
                  <a:srgbClr val="000000"/>
                </a:solidFill>
                <a:latin typeface="Calibri"/>
              </a:rPr>
              <a:t>PLANNING</a:t>
            </a:r>
            <a:endParaRPr b="0" lang="en-IN"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63680" y="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What is a Plan?</a:t>
            </a:r>
            <a:endParaRPr b="0" lang="en-US" sz="4400" spc="-1" strike="noStrike">
              <a:solidFill>
                <a:srgbClr val="000000"/>
              </a:solidFill>
              <a:latin typeface="Calibri"/>
            </a:endParaRPr>
          </a:p>
        </p:txBody>
      </p:sp>
      <p:sp>
        <p:nvSpPr>
          <p:cNvPr id="374" name="PlaceHolder 2"/>
          <p:cNvSpPr>
            <a:spLocks noGrp="1"/>
          </p:cNvSpPr>
          <p:nvPr>
            <p:ph/>
          </p:nvPr>
        </p:nvSpPr>
        <p:spPr>
          <a:xfrm>
            <a:off x="185040" y="946080"/>
            <a:ext cx="10515240" cy="1692360"/>
          </a:xfrm>
          <a:prstGeom prst="rect">
            <a:avLst/>
          </a:prstGeom>
          <a:noFill/>
          <a:ln w="0">
            <a:noFill/>
          </a:ln>
        </p:spPr>
        <p:txBody>
          <a:bodyPr anchor="t">
            <a:normAutofit fontScale="89000"/>
          </a:bodyPr>
          <a:p>
            <a:pPr lvl="1" marL="219600" indent="-219600">
              <a:lnSpc>
                <a:spcPct val="90000"/>
              </a:lnSpc>
              <a:buClr>
                <a:srgbClr val="000000"/>
              </a:buClr>
              <a:buFont typeface="Arial"/>
              <a:buChar char="•"/>
            </a:pPr>
            <a:r>
              <a:rPr b="0" lang="en-US" sz="2400" spc="-1" strike="noStrike">
                <a:solidFill>
                  <a:srgbClr val="000000"/>
                </a:solidFill>
                <a:latin typeface="Calibri"/>
              </a:rPr>
              <a:t>A sequence (list) of actions, with variables replaced by constants (specific objects in the environment)</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a:p>
            <a:pPr indent="0">
              <a:lnSpc>
                <a:spcPct val="90000"/>
              </a:lnSpc>
              <a:spcBef>
                <a:spcPts val="1001"/>
              </a:spcBef>
              <a:buNone/>
              <a:tabLst>
                <a:tab algn="l" pos="0"/>
              </a:tabLst>
            </a:pPr>
            <a:r>
              <a:rPr b="1" lang="en-US" sz="4400" spc="-1" strike="noStrike">
                <a:solidFill>
                  <a:srgbClr val="000000"/>
                </a:solidFill>
                <a:latin typeface="Calibri"/>
                <a:ea typeface="Calibri"/>
              </a:rPr>
              <a:t>Planner </a:t>
            </a:r>
            <a:endParaRPr b="0" lang="en-US" sz="44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p:txBody>
      </p:sp>
      <p:pic>
        <p:nvPicPr>
          <p:cNvPr id="375" name="Google Shape;92;p14" descr=""/>
          <p:cNvPicPr/>
          <p:nvPr/>
        </p:nvPicPr>
        <p:blipFill>
          <a:blip r:embed="rId1"/>
          <a:stretch/>
        </p:blipFill>
        <p:spPr>
          <a:xfrm>
            <a:off x="3169800" y="2638800"/>
            <a:ext cx="6365520" cy="3587400"/>
          </a:xfrm>
          <a:prstGeom prst="rect">
            <a:avLst/>
          </a:prstGeom>
          <a:ln w="0">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5240" cy="1325160"/>
          </a:xfrm>
          <a:prstGeom prst="rect">
            <a:avLst/>
          </a:prstGeom>
          <a:noFill/>
          <a:ln w="0">
            <a:noFill/>
          </a:ln>
        </p:spPr>
        <p:txBody>
          <a:bodyPr anchor="ctr">
            <a:normAutofit fontScale="96000"/>
          </a:bodyPr>
          <a:p>
            <a:pPr indent="0">
              <a:lnSpc>
                <a:spcPct val="90000"/>
              </a:lnSpc>
              <a:buNone/>
              <a:tabLst>
                <a:tab algn="l" pos="0"/>
              </a:tabLst>
            </a:pPr>
            <a:r>
              <a:rPr b="1" lang="en-US" sz="4400" spc="-1" strike="noStrike">
                <a:solidFill>
                  <a:srgbClr val="000000"/>
                </a:solidFill>
                <a:latin typeface="Calibri Light"/>
              </a:rPr>
              <a:t>PLANNING:</a:t>
            </a:r>
            <a:br>
              <a:rPr sz="4400"/>
            </a:br>
            <a:endParaRPr b="0" lang="en-US" sz="4400" spc="-1" strike="noStrike">
              <a:solidFill>
                <a:srgbClr val="000000"/>
              </a:solidFill>
              <a:latin typeface="Calibri"/>
            </a:endParaRPr>
          </a:p>
        </p:txBody>
      </p:sp>
      <p:sp>
        <p:nvSpPr>
          <p:cNvPr id="377" name="PlaceHolder 2"/>
          <p:cNvSpPr>
            <a:spLocks noGrp="1"/>
          </p:cNvSpPr>
          <p:nvPr>
            <p:ph/>
          </p:nvPr>
        </p:nvSpPr>
        <p:spPr>
          <a:xfrm>
            <a:off x="72000" y="1027800"/>
            <a:ext cx="10515240" cy="4350960"/>
          </a:xfrm>
          <a:prstGeom prst="rect">
            <a:avLst/>
          </a:prstGeom>
          <a:noFill/>
          <a:ln w="0">
            <a:noFill/>
          </a:ln>
        </p:spPr>
        <p:txBody>
          <a:bodyPr anchor="t">
            <a:normAutofit fontScale="90000"/>
          </a:bodyPr>
          <a:p>
            <a:pPr marL="222120" indent="-222120" algn="just">
              <a:lnSpc>
                <a:spcPct val="90000"/>
              </a:lnSpc>
              <a:buClr>
                <a:srgbClr val="000000"/>
              </a:buClr>
              <a:buFont typeface="Arial"/>
              <a:buChar char="•"/>
            </a:pPr>
            <a:r>
              <a:rPr b="0" lang="en-US" sz="2800" spc="-1" strike="noStrike">
                <a:solidFill>
                  <a:srgbClr val="000000"/>
                </a:solidFill>
                <a:latin typeface="Calibri"/>
              </a:rPr>
              <a:t>The task of coming up with a sequence of actions that will achieve a goal is called </a:t>
            </a:r>
            <a:r>
              <a:rPr b="1" lang="en-US" sz="2800" spc="-1" strike="noStrike">
                <a:solidFill>
                  <a:srgbClr val="000000"/>
                </a:solidFill>
                <a:latin typeface="Calibri"/>
              </a:rPr>
              <a:t>planning.</a:t>
            </a:r>
            <a:endParaRPr b="0" lang="en-US" sz="2800" spc="-1" strike="noStrike">
              <a:solidFill>
                <a:srgbClr val="000000"/>
              </a:solidFill>
              <a:latin typeface="Calibri"/>
            </a:endParaRPr>
          </a:p>
          <a:p>
            <a:pPr indent="0" algn="just">
              <a:lnSpc>
                <a:spcPct val="90000"/>
              </a:lnSpc>
              <a:spcBef>
                <a:spcPts val="1001"/>
              </a:spcBef>
              <a:buNone/>
              <a:tabLst>
                <a:tab algn="l" pos="0"/>
              </a:tabLst>
            </a:pPr>
            <a:r>
              <a:rPr b="1" lang="en-US" sz="2800" spc="-1" strike="noStrike">
                <a:solidFill>
                  <a:srgbClr val="000000"/>
                </a:solidFill>
                <a:latin typeface="Calibri"/>
              </a:rPr>
              <a:t>Classical planning</a:t>
            </a:r>
            <a:r>
              <a:rPr b="0" lang="en-US" sz="2800" spc="-1" strike="noStrike">
                <a:solidFill>
                  <a:srgbClr val="000000"/>
                </a:solidFill>
                <a:latin typeface="Calibri"/>
              </a:rPr>
              <a:t>:</a:t>
            </a:r>
            <a:endParaRPr b="0" lang="en-US" sz="2800" spc="-1" strike="noStrike">
              <a:solidFill>
                <a:srgbClr val="000000"/>
              </a:solidFill>
              <a:latin typeface="Calibri"/>
            </a:endParaRPr>
          </a:p>
          <a:p>
            <a:pPr marL="222120" indent="-22212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We consider only environments that are fully observable, deterministic, finite, static (change happens only when the agent acts), and discrete (in time, action, objects, and effects). These are called </a:t>
            </a:r>
            <a:r>
              <a:rPr b="1" lang="en-US" sz="2800" spc="-1" strike="noStrike">
                <a:solidFill>
                  <a:srgbClr val="000000"/>
                </a:solidFill>
                <a:latin typeface="Calibri"/>
              </a:rPr>
              <a:t>classical planning </a:t>
            </a:r>
            <a:r>
              <a:rPr b="0" lang="en-US" sz="2800" spc="-1" strike="noStrike">
                <a:solidFill>
                  <a:srgbClr val="000000"/>
                </a:solidFill>
                <a:latin typeface="Calibri"/>
              </a:rPr>
              <a:t>environments.</a:t>
            </a:r>
            <a:endParaRPr b="0" lang="en-US" sz="2800" spc="-1" strike="noStrike">
              <a:solidFill>
                <a:srgbClr val="000000"/>
              </a:solidFill>
              <a:latin typeface="Calibri"/>
            </a:endParaRPr>
          </a:p>
          <a:p>
            <a:pPr indent="0" algn="just">
              <a:lnSpc>
                <a:spcPct val="90000"/>
              </a:lnSpc>
              <a:spcBef>
                <a:spcPts val="1001"/>
              </a:spcBef>
              <a:buNone/>
              <a:tabLst>
                <a:tab algn="l" pos="0"/>
              </a:tabLst>
            </a:pPr>
            <a:r>
              <a:rPr b="1" lang="en-US" sz="2800" spc="-1" strike="noStrike">
                <a:solidFill>
                  <a:srgbClr val="000000"/>
                </a:solidFill>
                <a:latin typeface="Calibri"/>
              </a:rPr>
              <a:t>Non-classical planning:</a:t>
            </a:r>
            <a:endParaRPr b="0" lang="en-US" sz="2800" spc="-1" strike="noStrike">
              <a:solidFill>
                <a:srgbClr val="000000"/>
              </a:solidFill>
              <a:latin typeface="Calibri"/>
            </a:endParaRPr>
          </a:p>
          <a:p>
            <a:pPr marL="222120" indent="-22212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Non-classical planning is for partially observable or stochastic environments and involves a different set of algorithms and agent designs.</a:t>
            </a:r>
            <a:endParaRPr b="0" lang="en-US" sz="2800" spc="-1" strike="noStrike">
              <a:solidFill>
                <a:srgbClr val="000000"/>
              </a:solidFill>
              <a:latin typeface="Calibri"/>
            </a:endParaRPr>
          </a:p>
          <a:p>
            <a:pPr indent="0" algn="just">
              <a:lnSpc>
                <a:spcPct val="90000"/>
              </a:lnSpc>
              <a:spcBef>
                <a:spcPts val="1001"/>
              </a:spcBef>
              <a:buNone/>
              <a:tabLst>
                <a:tab algn="l" pos="0"/>
              </a:tabLst>
            </a:pPr>
            <a:endParaRPr b="0" lang="en-US" sz="2800" spc="-1" strike="noStrike">
              <a:solidFill>
                <a:srgbClr val="000000"/>
              </a:solidFill>
              <a:latin typeface="Calibri"/>
            </a:endParaRPr>
          </a:p>
          <a:p>
            <a:pPr indent="0" algn="just">
              <a:lnSpc>
                <a:spcPct val="90000"/>
              </a:lnSpc>
              <a:spcBef>
                <a:spcPts val="1001"/>
              </a:spcBef>
              <a:buNone/>
              <a:tabLst>
                <a:tab algn="l" pos="0"/>
              </a:tabLst>
            </a:pPr>
            <a:endParaRPr b="0" lang="en-US" sz="2800" spc="-1" strike="noStrike">
              <a:solidFill>
                <a:srgbClr val="000000"/>
              </a:solidFill>
              <a:latin typeface="Calibri"/>
            </a:endParaRPr>
          </a:p>
          <a:p>
            <a:pPr marL="222120" indent="0" algn="just">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T</a:t>
            </a:r>
            <a:r>
              <a:rPr b="0" lang="en-US" sz="4400" spc="-1" strike="noStrike">
                <a:solidFill>
                  <a:srgbClr val="000000"/>
                </a:solidFill>
                <a:latin typeface="Calibri Light"/>
              </a:rPr>
              <a:t>h</a:t>
            </a:r>
            <a:r>
              <a:rPr b="0" lang="en-US" sz="4400" spc="-1" strike="noStrike">
                <a:solidFill>
                  <a:srgbClr val="000000"/>
                </a:solidFill>
                <a:latin typeface="Calibri Light"/>
              </a:rPr>
              <a:t>e </a:t>
            </a:r>
            <a:r>
              <a:rPr b="0" lang="en-US" sz="4400" spc="-1" strike="noStrike">
                <a:solidFill>
                  <a:srgbClr val="000000"/>
                </a:solidFill>
                <a:latin typeface="Calibri Light"/>
              </a:rPr>
              <a:t>a</a:t>
            </a:r>
            <a:r>
              <a:rPr b="0" lang="en-US" sz="4400" spc="-1" strike="noStrike">
                <a:solidFill>
                  <a:srgbClr val="000000"/>
                </a:solidFill>
                <a:latin typeface="Calibri Light"/>
              </a:rPr>
              <a:t>g</a:t>
            </a:r>
            <a:r>
              <a:rPr b="0" lang="en-US" sz="4400" spc="-1" strike="noStrike">
                <a:solidFill>
                  <a:srgbClr val="000000"/>
                </a:solidFill>
                <a:latin typeface="Calibri Light"/>
              </a:rPr>
              <a:t>e</a:t>
            </a:r>
            <a:r>
              <a:rPr b="0" lang="en-US" sz="4400" spc="-1" strike="noStrike">
                <a:solidFill>
                  <a:srgbClr val="000000"/>
                </a:solidFill>
                <a:latin typeface="Calibri Light"/>
              </a:rPr>
              <a:t>nt </a:t>
            </a:r>
            <a:r>
              <a:rPr b="0" lang="en-US" sz="4400" spc="-1" strike="noStrike">
                <a:solidFill>
                  <a:srgbClr val="000000"/>
                </a:solidFill>
                <a:latin typeface="Calibri Light"/>
              </a:rPr>
              <a:t>m</a:t>
            </a:r>
            <a:r>
              <a:rPr b="0" lang="en-US" sz="4400" spc="-1" strike="noStrike">
                <a:solidFill>
                  <a:srgbClr val="000000"/>
                </a:solidFill>
                <a:latin typeface="Calibri Light"/>
              </a:rPr>
              <a:t>u</a:t>
            </a:r>
            <a:r>
              <a:rPr b="0" lang="en-US" sz="4400" spc="-1" strike="noStrike">
                <a:solidFill>
                  <a:srgbClr val="000000"/>
                </a:solidFill>
                <a:latin typeface="Calibri Light"/>
              </a:rPr>
              <a:t>st </a:t>
            </a:r>
            <a:r>
              <a:rPr b="0" lang="en-US" sz="4400" spc="-1" strike="noStrike">
                <a:solidFill>
                  <a:srgbClr val="000000"/>
                </a:solidFill>
                <a:latin typeface="Calibri Light"/>
              </a:rPr>
              <a:t>b</a:t>
            </a:r>
            <a:r>
              <a:rPr b="0" lang="en-US" sz="4400" spc="-1" strike="noStrike">
                <a:solidFill>
                  <a:srgbClr val="000000"/>
                </a:solidFill>
                <a:latin typeface="Calibri Light"/>
              </a:rPr>
              <a:t>e </a:t>
            </a:r>
            <a:r>
              <a:rPr b="0" lang="en-US" sz="4400" spc="-1" strike="noStrike">
                <a:solidFill>
                  <a:srgbClr val="000000"/>
                </a:solidFill>
                <a:latin typeface="Calibri Light"/>
              </a:rPr>
              <a:t>a</a:t>
            </a:r>
            <a:r>
              <a:rPr b="0" lang="en-US" sz="4400" spc="-1" strike="noStrike">
                <a:solidFill>
                  <a:srgbClr val="000000"/>
                </a:solidFill>
                <a:latin typeface="Calibri Light"/>
              </a:rPr>
              <a:t>bl</a:t>
            </a:r>
            <a:r>
              <a:rPr b="0" lang="en-US" sz="4400" spc="-1" strike="noStrike">
                <a:solidFill>
                  <a:srgbClr val="000000"/>
                </a:solidFill>
                <a:latin typeface="Calibri Light"/>
              </a:rPr>
              <a:t>e </a:t>
            </a:r>
            <a:r>
              <a:rPr b="0" lang="en-US" sz="4400" spc="-1" strike="noStrike">
                <a:solidFill>
                  <a:srgbClr val="000000"/>
                </a:solidFill>
                <a:latin typeface="Calibri Light"/>
              </a:rPr>
              <a:t>to</a:t>
            </a:r>
            <a:r>
              <a:rPr b="0" lang="en-US" sz="4400" spc="-1" strike="noStrike">
                <a:solidFill>
                  <a:srgbClr val="000000"/>
                </a:solidFill>
                <a:latin typeface="Calibri Light"/>
              </a:rPr>
              <a:t>:</a:t>
            </a:r>
            <a:endParaRPr b="0" lang="en-US" sz="4400" spc="-1" strike="noStrike">
              <a:solidFill>
                <a:srgbClr val="000000"/>
              </a:solidFill>
              <a:latin typeface="Calibri"/>
            </a:endParaRPr>
          </a:p>
        </p:txBody>
      </p:sp>
      <p:sp>
        <p:nvSpPr>
          <p:cNvPr id="181" name="PlaceHolder 2"/>
          <p:cNvSpPr>
            <a:spLocks noGrp="1"/>
          </p:cNvSpPr>
          <p:nvPr>
            <p:ph/>
          </p:nvPr>
        </p:nvSpPr>
        <p:spPr>
          <a:xfrm>
            <a:off x="838080" y="1825560"/>
            <a:ext cx="10515240" cy="4350960"/>
          </a:xfrm>
          <a:prstGeom prst="rect">
            <a:avLst/>
          </a:prstGeom>
          <a:noFill/>
          <a:ln w="0">
            <a:noFill/>
          </a:ln>
        </p:spPr>
        <p:txBody>
          <a:bodyPr anchor="t">
            <a:normAutofit fontScale="95000"/>
          </a:bodyPr>
          <a:p>
            <a:pPr marL="217080" indent="-217080">
              <a:lnSpc>
                <a:spcPct val="90000"/>
              </a:lnSpc>
              <a:spcBef>
                <a:spcPts val="1001"/>
              </a:spcBef>
              <a:buClr>
                <a:srgbClr val="000000"/>
              </a:buClr>
              <a:buFont typeface="Arial"/>
              <a:buChar char="•"/>
            </a:pPr>
            <a:r>
              <a:rPr b="0" lang="en-US" sz="2800" spc="-1" strike="noStrike">
                <a:solidFill>
                  <a:srgbClr val="000000"/>
                </a:solidFill>
                <a:latin typeface="Calibri"/>
              </a:rPr>
              <a:t> ● </a:t>
            </a:r>
            <a:r>
              <a:rPr b="0" lang="en-US" sz="2800" spc="-1" strike="noStrike">
                <a:solidFill>
                  <a:srgbClr val="000000"/>
                </a:solidFill>
                <a:latin typeface="Calibri"/>
              </a:rPr>
              <a:t>Represent states, actions, etc. </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marL="217080" indent="-217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Incorporate new percepts</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marL="217080" indent="-217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 </a:t>
            </a:r>
            <a:r>
              <a:rPr b="0" lang="en-US" sz="2800" spc="-1" strike="noStrike">
                <a:solidFill>
                  <a:srgbClr val="000000"/>
                </a:solidFill>
                <a:latin typeface="Calibri"/>
              </a:rPr>
              <a:t>Update internal representations of the world </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marL="217080" indent="-217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Deduce hidden properties of the world </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marL="217080" indent="-217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Deduce appropriate actions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5240" cy="1325160"/>
          </a:xfrm>
          <a:prstGeom prst="rect">
            <a:avLst/>
          </a:prstGeom>
          <a:noFill/>
          <a:ln w="0">
            <a:noFill/>
          </a:ln>
        </p:spPr>
        <p:txBody>
          <a:bodyPr anchor="ctr">
            <a:normAutofit fontScale="96000"/>
          </a:bodyPr>
          <a:p>
            <a:pPr indent="0">
              <a:lnSpc>
                <a:spcPct val="90000"/>
              </a:lnSpc>
              <a:buNone/>
              <a:tabLst>
                <a:tab algn="l" pos="0"/>
              </a:tabLst>
            </a:pPr>
            <a:r>
              <a:rPr b="1" lang="en-US" sz="4400" spc="-1" strike="noStrike">
                <a:solidFill>
                  <a:srgbClr val="000000"/>
                </a:solidFill>
                <a:latin typeface="Calibri Light"/>
              </a:rPr>
              <a:t>PLANNING PROBLEM:</a:t>
            </a:r>
            <a:br>
              <a:rPr sz="4400"/>
            </a:br>
            <a:endParaRPr b="0" lang="en-US" sz="4400" spc="-1" strike="noStrike">
              <a:solidFill>
                <a:srgbClr val="000000"/>
              </a:solidFill>
              <a:latin typeface="Calibri"/>
            </a:endParaRPr>
          </a:p>
        </p:txBody>
      </p:sp>
      <p:sp>
        <p:nvSpPr>
          <p:cNvPr id="379" name="PlaceHolder 2"/>
          <p:cNvSpPr>
            <a:spLocks noGrp="1"/>
          </p:cNvSpPr>
          <p:nvPr>
            <p:ph/>
          </p:nvPr>
        </p:nvSpPr>
        <p:spPr>
          <a:xfrm>
            <a:off x="167760" y="1207440"/>
            <a:ext cx="11762640" cy="5497920"/>
          </a:xfrm>
          <a:prstGeom prst="rect">
            <a:avLst/>
          </a:prstGeom>
          <a:noFill/>
          <a:ln w="0">
            <a:noFill/>
          </a:ln>
        </p:spPr>
        <p:txBody>
          <a:bodyPr anchor="t">
            <a:normAutofit/>
          </a:bodyPr>
          <a:p>
            <a:pPr indent="0" algn="just">
              <a:lnSpc>
                <a:spcPct val="90000"/>
              </a:lnSpc>
              <a:buNone/>
              <a:tabLst>
                <a:tab algn="l" pos="0"/>
              </a:tabLst>
            </a:pPr>
            <a:r>
              <a:rPr b="1" lang="en-US" sz="2800" spc="-1" strike="noStrike">
                <a:solidFill>
                  <a:srgbClr val="000000"/>
                </a:solidFill>
                <a:latin typeface="Calibri"/>
              </a:rPr>
              <a:t>1. Overwhelmed by irrelevant actions:</a:t>
            </a:r>
            <a:endParaRPr b="0" lang="en-US" sz="2800" spc="-1" strike="noStrike">
              <a:solidFill>
                <a:srgbClr val="000000"/>
              </a:solidFill>
              <a:latin typeface="Calibri"/>
            </a:endParaRPr>
          </a:p>
          <a:p>
            <a:pPr marL="228600" indent="-2286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Consider the task of buying a copy of AI book: A </a:t>
            </a:r>
            <a:r>
              <a:rPr b="0" i="1" lang="en-US" sz="2800" spc="-1" strike="noStrike">
                <a:solidFill>
                  <a:srgbClr val="000000"/>
                </a:solidFill>
                <a:latin typeface="Calibri"/>
              </a:rPr>
              <a:t>Modern Approach </a:t>
            </a:r>
            <a:r>
              <a:rPr b="0" lang="en-US" sz="2800" spc="-1" strike="noStrike">
                <a:solidFill>
                  <a:srgbClr val="000000"/>
                </a:solidFill>
                <a:latin typeface="Calibri"/>
              </a:rPr>
              <a:t>from an online bookseller. Suppose there is one buying action for each 10-digit ISBN number, for a total of 10 billion actions. </a:t>
            </a:r>
            <a:endParaRPr b="0" lang="en-US" sz="2800" spc="-1" strike="noStrike">
              <a:solidFill>
                <a:srgbClr val="000000"/>
              </a:solidFill>
              <a:latin typeface="Calibri"/>
            </a:endParaRPr>
          </a:p>
          <a:p>
            <a:pPr marL="228600" indent="-2286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search algorithm would have to examine the outcome states of all 10 billion actions to find one that satisfies the goal, which is to own a copy of ISBN 0137903952. an explicit goal description such as, </a:t>
            </a:r>
            <a:r>
              <a:rPr b="1" lang="en-US" sz="2800" spc="-1" strike="noStrike">
                <a:solidFill>
                  <a:srgbClr val="000000"/>
                </a:solidFill>
                <a:latin typeface="Calibri"/>
              </a:rPr>
              <a:t>Have(ISBN0137903952) </a:t>
            </a:r>
            <a:r>
              <a:rPr b="0" lang="en-US" sz="2800" spc="-1" strike="noStrike">
                <a:solidFill>
                  <a:srgbClr val="000000"/>
                </a:solidFill>
                <a:latin typeface="Calibri"/>
              </a:rPr>
              <a:t>and generate the action </a:t>
            </a:r>
            <a:r>
              <a:rPr b="1" lang="en-US" sz="2800" spc="-1" strike="noStrike">
                <a:solidFill>
                  <a:srgbClr val="000000"/>
                </a:solidFill>
                <a:latin typeface="Calibri"/>
              </a:rPr>
              <a:t>Buy(ISBN0137903952).</a:t>
            </a:r>
            <a:endParaRPr b="0" lang="en-US" sz="2800" spc="-1" strike="noStrike">
              <a:solidFill>
                <a:srgbClr val="000000"/>
              </a:solidFill>
              <a:latin typeface="Calibri"/>
            </a:endParaRPr>
          </a:p>
          <a:p>
            <a:pPr indent="0" algn="just">
              <a:lnSpc>
                <a:spcPct val="90000"/>
              </a:lnSpc>
              <a:spcBef>
                <a:spcPts val="1001"/>
              </a:spcBef>
              <a:buNone/>
              <a:tabLst>
                <a:tab algn="l" pos="0"/>
              </a:tabLst>
            </a:pPr>
            <a:endParaRPr b="0" lang="en-US" sz="2800" spc="-1" strike="noStrike">
              <a:solidFill>
                <a:srgbClr val="000000"/>
              </a:solidFill>
              <a:latin typeface="Calibri"/>
            </a:endParaRPr>
          </a:p>
          <a:p>
            <a:pPr indent="0" algn="just">
              <a:lnSpc>
                <a:spcPct val="90000"/>
              </a:lnSpc>
              <a:spcBef>
                <a:spcPts val="1001"/>
              </a:spcBef>
              <a:buNone/>
              <a:tabLst>
                <a:tab algn="l" pos="0"/>
              </a:tabLst>
            </a:pPr>
            <a:endParaRPr b="0" lang="en-US" sz="2800" spc="-1" strike="noStrike">
              <a:solidFill>
                <a:srgbClr val="000000"/>
              </a:solidFill>
              <a:latin typeface="Calibri"/>
            </a:endParaRPr>
          </a:p>
          <a:p>
            <a:pPr marL="228600" indent="0" algn="just">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p:nvPr>
        </p:nvSpPr>
        <p:spPr>
          <a:xfrm>
            <a:off x="289440" y="284040"/>
            <a:ext cx="11431800" cy="6194520"/>
          </a:xfrm>
          <a:prstGeom prst="rect">
            <a:avLst/>
          </a:prstGeom>
          <a:noFill/>
          <a:ln w="0">
            <a:noFill/>
          </a:ln>
        </p:spPr>
        <p:txBody>
          <a:bodyPr anchor="t">
            <a:normAutofit fontScale="83000"/>
          </a:bodyPr>
          <a:p>
            <a:pPr indent="0" algn="just">
              <a:lnSpc>
                <a:spcPct val="90000"/>
              </a:lnSpc>
              <a:buNone/>
              <a:tabLst>
                <a:tab algn="l" pos="0"/>
              </a:tabLst>
            </a:pPr>
            <a:r>
              <a:rPr b="1" lang="en-US" sz="2800" spc="-1" strike="noStrike">
                <a:solidFill>
                  <a:srgbClr val="000000"/>
                </a:solidFill>
                <a:latin typeface="Calibri"/>
              </a:rPr>
              <a:t>2. Finding a good heuristic function:</a:t>
            </a:r>
            <a:endParaRPr b="0" lang="en-US" sz="2800" spc="-1" strike="noStrike">
              <a:solidFill>
                <a:srgbClr val="000000"/>
              </a:solidFill>
              <a:latin typeface="Calibri"/>
            </a:endParaRPr>
          </a:p>
          <a:p>
            <a:pPr marL="204840" indent="-20484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Suppose the agent's goal is to buy four different books online. Then there will be 1040 plans of just four steps, so searching without an accurate heuristic is difficult. It requires a human to supply a heuristic function for each new problem. For the book-buying problem, the goal would be Have(A) ∧ Have (B) ∧ Have(C) ∧  Have(D) , and a state containing Have (A) ∧ Have(C) would have cost 2. Thus, the agent automatically gets the right heuristic for this problem.</a:t>
            </a:r>
            <a:endParaRPr b="0" lang="en-US" sz="2800" spc="-1" strike="noStrike">
              <a:solidFill>
                <a:srgbClr val="000000"/>
              </a:solidFill>
              <a:latin typeface="Calibri"/>
            </a:endParaRPr>
          </a:p>
          <a:p>
            <a:pPr indent="0" algn="just">
              <a:lnSpc>
                <a:spcPct val="90000"/>
              </a:lnSpc>
              <a:spcBef>
                <a:spcPts val="1001"/>
              </a:spcBef>
              <a:buNone/>
              <a:tabLst>
                <a:tab algn="l" pos="0"/>
              </a:tabLst>
            </a:pPr>
            <a:endParaRPr b="0" lang="en-US" sz="2800" spc="-1" strike="noStrike">
              <a:solidFill>
                <a:srgbClr val="000000"/>
              </a:solidFill>
              <a:latin typeface="Calibri"/>
            </a:endParaRPr>
          </a:p>
          <a:p>
            <a:pPr indent="0" algn="just">
              <a:lnSpc>
                <a:spcPct val="90000"/>
              </a:lnSpc>
              <a:spcBef>
                <a:spcPts val="1001"/>
              </a:spcBef>
              <a:buNone/>
              <a:tabLst>
                <a:tab algn="l" pos="0"/>
              </a:tabLst>
            </a:pPr>
            <a:r>
              <a:rPr b="1" lang="en-US" sz="2800" spc="-1" strike="noStrike">
                <a:solidFill>
                  <a:srgbClr val="000000"/>
                </a:solidFill>
                <a:latin typeface="Calibri"/>
              </a:rPr>
              <a:t>3. Problem decomposition:</a:t>
            </a:r>
            <a:endParaRPr b="0" lang="en-US" sz="2800" spc="-1" strike="noStrike">
              <a:solidFill>
                <a:srgbClr val="000000"/>
              </a:solidFill>
              <a:latin typeface="Calibri"/>
            </a:endParaRPr>
          </a:p>
          <a:p>
            <a:pPr marL="204840" indent="-20484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problem solver might be inefficient because it cannot take advantage of </a:t>
            </a:r>
            <a:r>
              <a:rPr b="1" lang="en-US" sz="2800" spc="-1" strike="noStrike">
                <a:solidFill>
                  <a:srgbClr val="000000"/>
                </a:solidFill>
                <a:latin typeface="Calibri"/>
              </a:rPr>
              <a:t>problem decomposition. </a:t>
            </a:r>
            <a:endParaRPr b="0" lang="en-US" sz="2800" spc="-1" strike="noStrike">
              <a:solidFill>
                <a:srgbClr val="000000"/>
              </a:solidFill>
              <a:latin typeface="Calibri"/>
            </a:endParaRPr>
          </a:p>
          <a:p>
            <a:pPr marL="204840" indent="-20484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Consider the problem of delivering a set of overnight packages to their respective destinations, which are scattered across Australia. </a:t>
            </a:r>
            <a:endParaRPr b="0" lang="en-US" sz="2800" spc="-1" strike="noStrike">
              <a:solidFill>
                <a:srgbClr val="000000"/>
              </a:solidFill>
              <a:latin typeface="Calibri"/>
            </a:endParaRPr>
          </a:p>
          <a:p>
            <a:pPr marL="204840" indent="-20484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It makes sense to find out the nearest airport for each destination and divide the overall problem into several subproblems, one for each airport.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28440" y="-218520"/>
            <a:ext cx="10515240" cy="1097640"/>
          </a:xfrm>
          <a:prstGeom prst="rect">
            <a:avLst/>
          </a:prstGeom>
          <a:noFill/>
          <a:ln w="0">
            <a:noFill/>
          </a:ln>
        </p:spPr>
        <p:txBody>
          <a:bodyPr anchor="ctr">
            <a:normAutofit/>
          </a:bodyPr>
          <a:p>
            <a:pPr indent="0">
              <a:lnSpc>
                <a:spcPct val="90000"/>
              </a:lnSpc>
              <a:buNone/>
              <a:tabLst>
                <a:tab algn="l" pos="0"/>
              </a:tabLst>
            </a:pPr>
            <a:r>
              <a:rPr b="1" lang="en-US" sz="3200" spc="-1" strike="noStrike">
                <a:solidFill>
                  <a:srgbClr val="000000"/>
                </a:solidFill>
                <a:latin typeface="Calibri Light"/>
              </a:rPr>
              <a:t>THE LANGUAGE OF PLANNING PROBLEMS:</a:t>
            </a:r>
            <a:endParaRPr b="0" lang="en-US" sz="3200" spc="-1" strike="noStrike">
              <a:solidFill>
                <a:srgbClr val="000000"/>
              </a:solidFill>
              <a:latin typeface="Calibri"/>
            </a:endParaRPr>
          </a:p>
        </p:txBody>
      </p:sp>
      <p:sp>
        <p:nvSpPr>
          <p:cNvPr id="382" name="PlaceHolder 2"/>
          <p:cNvSpPr>
            <a:spLocks noGrp="1"/>
          </p:cNvSpPr>
          <p:nvPr>
            <p:ph/>
          </p:nvPr>
        </p:nvSpPr>
        <p:spPr>
          <a:xfrm>
            <a:off x="0" y="632520"/>
            <a:ext cx="12078360" cy="3603600"/>
          </a:xfrm>
          <a:prstGeom prst="rect">
            <a:avLst/>
          </a:prstGeom>
          <a:noFill/>
          <a:ln w="0">
            <a:noFill/>
          </a:ln>
        </p:spPr>
        <p:txBody>
          <a:bodyPr anchor="t">
            <a:noAutofit/>
          </a:bodyPr>
          <a:p>
            <a:pPr marL="228600" indent="-228600" algn="just">
              <a:lnSpc>
                <a:spcPct val="90000"/>
              </a:lnSpc>
              <a:buClr>
                <a:srgbClr val="000000"/>
              </a:buClr>
              <a:buFont typeface="Arial"/>
              <a:buChar char="•"/>
            </a:pPr>
            <a:r>
              <a:rPr b="0" lang="en-US" sz="2400" spc="-1" strike="noStrike">
                <a:solidFill>
                  <a:srgbClr val="000000"/>
                </a:solidFill>
                <a:latin typeface="Calibri"/>
              </a:rPr>
              <a:t>The representation of planning problems-</a:t>
            </a:r>
            <a:r>
              <a:rPr b="1" lang="en-US" sz="2400" spc="-1" strike="noStrike">
                <a:solidFill>
                  <a:srgbClr val="000000"/>
                </a:solidFill>
                <a:latin typeface="Calibri"/>
              </a:rPr>
              <a:t>states, actions, and goals</a:t>
            </a:r>
            <a:r>
              <a:rPr b="0" lang="en-US" sz="2400" spc="-1" strike="noStrike">
                <a:solidFill>
                  <a:srgbClr val="000000"/>
                </a:solidFill>
                <a:latin typeface="Calibri"/>
              </a:rPr>
              <a:t>-should make it possible for planning algorithms to take advantage of the logical structure of the problem.</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Calibri"/>
              </a:rPr>
              <a:t>The basic representation language of classical planners, known as the </a:t>
            </a:r>
            <a:r>
              <a:rPr b="1" lang="en-US" sz="2400" spc="-1" strike="noStrike">
                <a:solidFill>
                  <a:srgbClr val="000000"/>
                </a:solidFill>
                <a:latin typeface="Calibri"/>
              </a:rPr>
              <a:t>STRIPS(Stanford Research Institute Problem Solver) language.</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1" lang="en-US" sz="2400" spc="-1" strike="noStrike">
                <a:solidFill>
                  <a:srgbClr val="000000"/>
                </a:solidFill>
                <a:latin typeface="Calibri"/>
              </a:rPr>
              <a:t> </a:t>
            </a:r>
            <a:r>
              <a:rPr b="0" lang="en-US" sz="2400" spc="-1" strike="noStrike">
                <a:solidFill>
                  <a:srgbClr val="000000"/>
                </a:solidFill>
                <a:latin typeface="Calibri"/>
              </a:rPr>
              <a:t>STRIPS is insufficiently expressive for some real domains where </a:t>
            </a:r>
            <a:r>
              <a:rPr b="1" lang="en-US" sz="2400" spc="-1" strike="noStrike">
                <a:solidFill>
                  <a:srgbClr val="000000"/>
                </a:solidFill>
                <a:latin typeface="Calibri"/>
              </a:rPr>
              <a:t>Action Description Language (ADL) </a:t>
            </a:r>
            <a:r>
              <a:rPr b="0" lang="en-US" sz="2400" spc="-1" strike="noStrike">
                <a:solidFill>
                  <a:srgbClr val="000000"/>
                </a:solidFill>
                <a:latin typeface="Calibri"/>
              </a:rPr>
              <a:t>can be used.</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0" lang="en-US" sz="2400" spc="-1" strike="noStrike">
                <a:solidFill>
                  <a:srgbClr val="000000"/>
                </a:solidFill>
                <a:latin typeface="Calibri"/>
              </a:rPr>
              <a:t>Planning consists of following components:</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Noto Sans Symbols"/>
              <a:buChar char="❑"/>
            </a:pPr>
            <a:r>
              <a:rPr b="1" lang="en-US" sz="2400" spc="-1" strike="noStrike">
                <a:solidFill>
                  <a:srgbClr val="000000"/>
                </a:solidFill>
                <a:latin typeface="Calibri"/>
              </a:rPr>
              <a:t>Representation of states. </a:t>
            </a:r>
            <a:r>
              <a:rPr b="0" lang="en-US" sz="2400" spc="-1" strike="noStrike">
                <a:solidFill>
                  <a:srgbClr val="000000"/>
                </a:solidFill>
                <a:latin typeface="Calibri"/>
              </a:rPr>
              <a:t>Planners decompose the world into logical conditions and represent a state as a conjunction of positive literals. We will consider propositional literals;</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Noto Sans Symbols"/>
              <a:buChar char="❑"/>
            </a:pPr>
            <a:r>
              <a:rPr b="1" lang="en-US" sz="2400" spc="-1" strike="noStrike">
                <a:solidFill>
                  <a:srgbClr val="000000"/>
                </a:solidFill>
                <a:latin typeface="Calibri"/>
              </a:rPr>
              <a:t>Representation of goals. A </a:t>
            </a:r>
            <a:r>
              <a:rPr b="0" lang="en-US" sz="2400" spc="-1" strike="noStrike">
                <a:solidFill>
                  <a:srgbClr val="000000"/>
                </a:solidFill>
                <a:latin typeface="Calibri"/>
              </a:rPr>
              <a:t>goal is a partially specified state, represented as a conjunction of positive ground literals.</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Noto Sans Symbols"/>
              <a:buChar char="❑"/>
            </a:pPr>
            <a:r>
              <a:rPr b="1" lang="en-US" sz="2400" spc="-1" strike="noStrike">
                <a:solidFill>
                  <a:srgbClr val="000000"/>
                </a:solidFill>
                <a:latin typeface="Calibri"/>
              </a:rPr>
              <a:t>Representation of actions. </a:t>
            </a:r>
            <a:r>
              <a:rPr b="0" lang="en-US" sz="2400" spc="-1" strike="noStrike">
                <a:solidFill>
                  <a:srgbClr val="000000"/>
                </a:solidFill>
                <a:latin typeface="Calibri"/>
              </a:rPr>
              <a:t>An action is specified in terms of the preconditions that must hold before it can be executed and the effects that ensue when it is executed.</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28440" y="-218520"/>
            <a:ext cx="10515240" cy="1097640"/>
          </a:xfrm>
          <a:prstGeom prst="rect">
            <a:avLst/>
          </a:prstGeom>
          <a:noFill/>
          <a:ln w="0">
            <a:noFill/>
          </a:ln>
        </p:spPr>
        <p:txBody>
          <a:bodyPr anchor="ctr">
            <a:normAutofit/>
          </a:bodyPr>
          <a:p>
            <a:pPr indent="0">
              <a:lnSpc>
                <a:spcPct val="90000"/>
              </a:lnSpc>
              <a:buNone/>
              <a:tabLst>
                <a:tab algn="l" pos="0"/>
              </a:tabLst>
            </a:pPr>
            <a:r>
              <a:rPr b="1" lang="en-US" sz="3200" spc="-1" strike="noStrike">
                <a:solidFill>
                  <a:srgbClr val="000000"/>
                </a:solidFill>
                <a:latin typeface="Calibri Light"/>
              </a:rPr>
              <a:t>THE LANGUAGE OF PLANNING PROBLEMS:</a:t>
            </a:r>
            <a:endParaRPr b="0" lang="en-US" sz="3200" spc="-1" strike="noStrike">
              <a:solidFill>
                <a:srgbClr val="000000"/>
              </a:solidFill>
              <a:latin typeface="Calibri"/>
            </a:endParaRPr>
          </a:p>
        </p:txBody>
      </p:sp>
      <p:sp>
        <p:nvSpPr>
          <p:cNvPr id="384" name="PlaceHolder 2"/>
          <p:cNvSpPr>
            <a:spLocks noGrp="1"/>
          </p:cNvSpPr>
          <p:nvPr>
            <p:ph/>
          </p:nvPr>
        </p:nvSpPr>
        <p:spPr>
          <a:xfrm>
            <a:off x="0" y="632520"/>
            <a:ext cx="12078360" cy="3603600"/>
          </a:xfrm>
          <a:prstGeom prst="rect">
            <a:avLst/>
          </a:prstGeom>
          <a:noFill/>
          <a:ln w="0">
            <a:noFill/>
          </a:ln>
        </p:spPr>
        <p:txBody>
          <a:bodyPr anchor="t">
            <a:noAutofit/>
          </a:bodyPr>
          <a:p>
            <a:pPr indent="0" algn="just">
              <a:lnSpc>
                <a:spcPct val="90000"/>
              </a:lnSpc>
              <a:buNone/>
              <a:tabLst>
                <a:tab algn="l" pos="0"/>
              </a:tabLst>
            </a:pPr>
            <a:r>
              <a:rPr b="0" lang="en-US" sz="2400" spc="-1" strike="noStrike">
                <a:solidFill>
                  <a:srgbClr val="000000"/>
                </a:solidFill>
                <a:latin typeface="Calibri"/>
              </a:rPr>
              <a:t>In general, an action schema consists of three parts:</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rPr>
              <a:t>The </a:t>
            </a:r>
            <a:r>
              <a:rPr b="1" lang="en-US" sz="2400" spc="-1" strike="noStrike">
                <a:solidFill>
                  <a:srgbClr val="000000"/>
                </a:solidFill>
                <a:latin typeface="Calibri"/>
              </a:rPr>
              <a:t>action name and parameter </a:t>
            </a:r>
            <a:r>
              <a:rPr b="0" lang="en-US" sz="2400" spc="-1" strike="noStrike">
                <a:solidFill>
                  <a:srgbClr val="000000"/>
                </a:solidFill>
                <a:latin typeface="Calibri"/>
              </a:rPr>
              <a:t>list-for example, Fly(p, from, to)-serves to identify the action.</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rPr>
              <a:t>The </a:t>
            </a:r>
            <a:r>
              <a:rPr b="1" lang="en-US" sz="2400" spc="-1" strike="noStrike">
                <a:solidFill>
                  <a:srgbClr val="000000"/>
                </a:solidFill>
                <a:latin typeface="Calibri"/>
              </a:rPr>
              <a:t>precondition </a:t>
            </a:r>
            <a:r>
              <a:rPr b="0" lang="en-US" sz="2400" spc="-1" strike="noStrike">
                <a:solidFill>
                  <a:srgbClr val="000000"/>
                </a:solidFill>
                <a:latin typeface="Calibri"/>
              </a:rPr>
              <a:t>is a conjunction of function-free positive literals stating which must be true in a state before the action can be executed. Any variables in the precondition must also appear in the action's parameter list.</a:t>
            </a:r>
            <a:endParaRPr b="0" lang="en-US" sz="2400" spc="-1" strike="noStrike">
              <a:solidFill>
                <a:srgbClr val="000000"/>
              </a:solidFill>
              <a:latin typeface="Calibri"/>
            </a:endParaRPr>
          </a:p>
          <a:p>
            <a:pPr marL="228600" indent="-228600" algn="just">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rPr>
              <a:t>The </a:t>
            </a:r>
            <a:r>
              <a:rPr b="1" lang="en-US" sz="2400" spc="-1" strike="noStrike">
                <a:solidFill>
                  <a:srgbClr val="000000"/>
                </a:solidFill>
                <a:latin typeface="Calibri"/>
              </a:rPr>
              <a:t>effect </a:t>
            </a:r>
            <a:r>
              <a:rPr b="0" lang="en-US" sz="2400" spc="-1" strike="noStrike">
                <a:solidFill>
                  <a:srgbClr val="000000"/>
                </a:solidFill>
                <a:latin typeface="Calibri"/>
              </a:rPr>
              <a:t>is a conjunction of function-free literals describing how the state changes when the action is executed. A positive literal P in the effect is asserted to be true in the state resulting from the action, whereas a negative literal </a:t>
            </a:r>
            <a:r>
              <a:rPr b="1" lang="en-US" sz="2400" spc="-1" strike="noStrike">
                <a:solidFill>
                  <a:srgbClr val="000000"/>
                </a:solidFill>
                <a:latin typeface="Calibri"/>
              </a:rPr>
              <a:t>⌐</a:t>
            </a:r>
            <a:r>
              <a:rPr b="0" i="1" lang="en-US" sz="2400" spc="-1" strike="noStrike">
                <a:solidFill>
                  <a:srgbClr val="000000"/>
                </a:solidFill>
                <a:latin typeface="Calibri"/>
              </a:rPr>
              <a:t>P </a:t>
            </a:r>
            <a:r>
              <a:rPr b="0" lang="en-US" sz="2400" spc="-1" strike="noStrike">
                <a:solidFill>
                  <a:srgbClr val="000000"/>
                </a:solidFill>
                <a:latin typeface="Calibri"/>
              </a:rPr>
              <a:t>is asserted to be false. Variables in the effect must also appear in the action's parameter list.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41400" y="138600"/>
            <a:ext cx="10515240" cy="1325160"/>
          </a:xfrm>
          <a:prstGeom prst="rect">
            <a:avLst/>
          </a:prstGeom>
          <a:noFill/>
          <a:ln w="0">
            <a:noFill/>
          </a:ln>
        </p:spPr>
        <p:txBody>
          <a:bodyPr anchor="ctr">
            <a:normAutofit fontScale="65000"/>
          </a:bodyPr>
          <a:p>
            <a:pPr indent="0">
              <a:lnSpc>
                <a:spcPct val="90000"/>
              </a:lnSpc>
              <a:buNone/>
              <a:tabLst>
                <a:tab algn="l" pos="0"/>
              </a:tabLst>
            </a:pPr>
            <a:r>
              <a:rPr b="1" lang="en-US" sz="4400" spc="-1" strike="noStrike" u="sng">
                <a:solidFill>
                  <a:srgbClr val="000000"/>
                </a:solidFill>
                <a:uFillTx/>
                <a:latin typeface="Calibri Light"/>
              </a:rPr>
              <a:t>STRIPS Examples:</a:t>
            </a:r>
            <a:br>
              <a:rPr sz="4400"/>
            </a:br>
            <a:r>
              <a:rPr b="1" lang="en-US" sz="4400" spc="-1" strike="noStrike">
                <a:solidFill>
                  <a:srgbClr val="000000"/>
                </a:solidFill>
                <a:latin typeface="Calibri Light"/>
              </a:rPr>
              <a:t> Example: Air cargo transport</a:t>
            </a:r>
            <a:br>
              <a:rPr sz="4400"/>
            </a:br>
            <a:endParaRPr b="0" lang="en-US" sz="4400" spc="-1" strike="noStrike">
              <a:solidFill>
                <a:srgbClr val="000000"/>
              </a:solidFill>
              <a:latin typeface="Calibri"/>
            </a:endParaRPr>
          </a:p>
        </p:txBody>
      </p:sp>
      <p:sp>
        <p:nvSpPr>
          <p:cNvPr id="386" name="Google Shape;127;p20"/>
          <p:cNvSpPr/>
          <p:nvPr/>
        </p:nvSpPr>
        <p:spPr>
          <a:xfrm>
            <a:off x="191520" y="944280"/>
            <a:ext cx="11756160" cy="1477080"/>
          </a:xfrm>
          <a:prstGeom prst="rect">
            <a:avLst/>
          </a:prstGeom>
          <a:noFill/>
          <a:ln w="0">
            <a:noFill/>
          </a:ln>
        </p:spPr>
        <p:style>
          <a:lnRef idx="0"/>
          <a:fillRef idx="0"/>
          <a:effectRef idx="0"/>
          <a:fontRef idx="minor"/>
        </p:style>
        <p:txBody>
          <a:bodyPr anchor="ctr">
            <a:noAutofit/>
          </a:bodyPr>
          <a:p>
            <a:pPr algn="just">
              <a:lnSpc>
                <a:spcPct val="100000"/>
              </a:lnSpc>
              <a:tabLst>
                <a:tab algn="l" pos="0"/>
              </a:tabLst>
            </a:pPr>
            <a:r>
              <a:rPr b="0" lang="en-US" sz="1800" spc="-1" strike="noStrike">
                <a:solidFill>
                  <a:schemeClr val="dk1"/>
                </a:solidFill>
                <a:latin typeface="Arial"/>
                <a:ea typeface="Arial"/>
              </a:rPr>
              <a:t>An air cargo transport problem involving loading and unloading cargo onto and off of planes and flying it from place to place. The problem can be defined with three actions: </a:t>
            </a:r>
            <a:r>
              <a:rPr b="0" i="1" lang="en-US" sz="1800" spc="-1" strike="noStrike">
                <a:solidFill>
                  <a:schemeClr val="dk1"/>
                </a:solidFill>
                <a:latin typeface="Arial"/>
                <a:ea typeface="Arial"/>
              </a:rPr>
              <a:t>Load, Unload, </a:t>
            </a:r>
            <a:r>
              <a:rPr b="0" lang="en-US" sz="1800" spc="-1" strike="noStrike">
                <a:solidFill>
                  <a:schemeClr val="dk1"/>
                </a:solidFill>
                <a:latin typeface="Arial"/>
                <a:ea typeface="Arial"/>
              </a:rPr>
              <a:t>and </a:t>
            </a:r>
            <a:r>
              <a:rPr b="0" i="1" lang="en-US" sz="1800" spc="-1" strike="noStrike">
                <a:solidFill>
                  <a:schemeClr val="dk1"/>
                </a:solidFill>
                <a:latin typeface="Arial"/>
                <a:ea typeface="Arial"/>
              </a:rPr>
              <a:t>Fly.</a:t>
            </a:r>
            <a:endParaRPr b="0" lang="en-IN" sz="1800" spc="-1" strike="noStrike">
              <a:solidFill>
                <a:srgbClr val="000000"/>
              </a:solidFill>
              <a:latin typeface="Arial"/>
            </a:endParaRPr>
          </a:p>
          <a:p>
            <a:pPr algn="just">
              <a:lnSpc>
                <a:spcPct val="100000"/>
              </a:lnSpc>
              <a:tabLst>
                <a:tab algn="l" pos="0"/>
              </a:tabLst>
            </a:pPr>
            <a:r>
              <a:rPr b="0" lang="en-US" sz="1800" spc="-1" strike="noStrike">
                <a:solidFill>
                  <a:schemeClr val="dk1"/>
                </a:solidFill>
                <a:latin typeface="Arial"/>
                <a:ea typeface="Arial"/>
              </a:rPr>
              <a:t>The actions affect two predicates: </a:t>
            </a:r>
            <a:r>
              <a:rPr b="0" i="1" lang="en-US" sz="1800" spc="-1" strike="noStrike">
                <a:solidFill>
                  <a:schemeClr val="dk1"/>
                </a:solidFill>
                <a:latin typeface="Arial"/>
                <a:ea typeface="Arial"/>
              </a:rPr>
              <a:t>In(c, </a:t>
            </a:r>
            <a:r>
              <a:rPr b="0" lang="en-US" sz="1800" spc="-1" strike="noStrike">
                <a:solidFill>
                  <a:schemeClr val="dk1"/>
                </a:solidFill>
                <a:latin typeface="Arial"/>
                <a:ea typeface="Arial"/>
              </a:rPr>
              <a:t>p) means that cargo c is inside plane p, and </a:t>
            </a:r>
            <a:r>
              <a:rPr b="0" i="1" lang="en-US" sz="1800" spc="-1" strike="noStrike">
                <a:solidFill>
                  <a:schemeClr val="dk1"/>
                </a:solidFill>
                <a:latin typeface="Arial"/>
                <a:ea typeface="Arial"/>
              </a:rPr>
              <a:t>A t ( x , a) </a:t>
            </a:r>
            <a:r>
              <a:rPr b="0" lang="en-US" sz="1800" spc="-1" strike="noStrike">
                <a:solidFill>
                  <a:schemeClr val="dk1"/>
                </a:solidFill>
                <a:latin typeface="Arial"/>
                <a:ea typeface="Arial"/>
              </a:rPr>
              <a:t>means that object x (either plane or cargo) is at airport a.</a:t>
            </a:r>
            <a:endParaRPr b="0" lang="en-IN" sz="1800" spc="-1" strike="noStrike">
              <a:solidFill>
                <a:srgbClr val="000000"/>
              </a:solidFill>
              <a:latin typeface="Arial"/>
            </a:endParaRPr>
          </a:p>
          <a:p>
            <a:pPr algn="just">
              <a:lnSpc>
                <a:spcPct val="100000"/>
              </a:lnSpc>
              <a:tabLst>
                <a:tab algn="l" pos="0"/>
              </a:tabLst>
            </a:pPr>
            <a:r>
              <a:rPr b="0" lang="en-US" sz="1800" spc="-1" strike="noStrike">
                <a:solidFill>
                  <a:schemeClr val="dk1"/>
                </a:solidFill>
                <a:latin typeface="Arial"/>
                <a:ea typeface="Arial"/>
              </a:rPr>
              <a:t>A STRIPS problem involving transportation of air cargo between airports.</a:t>
            </a:r>
            <a:r>
              <a:rPr b="1" lang="en-US" sz="1800" spc="-1" strike="noStrike">
                <a:solidFill>
                  <a:schemeClr val="dk1"/>
                </a:solidFill>
                <a:latin typeface="Arial"/>
                <a:ea typeface="Arial"/>
              </a:rPr>
              <a:t>.</a:t>
            </a:r>
            <a:endParaRPr b="0" lang="en-IN" sz="1800" spc="-1" strike="noStrike">
              <a:solidFill>
                <a:srgbClr val="000000"/>
              </a:solidFill>
              <a:latin typeface="Arial"/>
            </a:endParaRPr>
          </a:p>
        </p:txBody>
      </p:sp>
      <p:pic>
        <p:nvPicPr>
          <p:cNvPr id="387" name="Google Shape;128;p20" descr=""/>
          <p:cNvPicPr/>
          <p:nvPr/>
        </p:nvPicPr>
        <p:blipFill>
          <a:blip r:embed="rId1"/>
          <a:stretch/>
        </p:blipFill>
        <p:spPr>
          <a:xfrm>
            <a:off x="565920" y="2436120"/>
            <a:ext cx="9056520" cy="4471560"/>
          </a:xfrm>
          <a:prstGeom prst="rect">
            <a:avLst/>
          </a:prstGeom>
          <a:ln w="0">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p:nvPr>
        </p:nvSpPr>
        <p:spPr>
          <a:xfrm>
            <a:off x="385200" y="658800"/>
            <a:ext cx="10515240" cy="699480"/>
          </a:xfrm>
          <a:prstGeom prst="rect">
            <a:avLst/>
          </a:prstGeom>
          <a:noFill/>
          <a:ln w="0">
            <a:noFill/>
          </a:ln>
        </p:spPr>
        <p:txBody>
          <a:bodyPr anchor="t">
            <a:normAutofit fontScale="84000"/>
          </a:bodyPr>
          <a:p>
            <a:pPr marL="191880" indent="-191880">
              <a:lnSpc>
                <a:spcPct val="90000"/>
              </a:lnSpc>
              <a:buClr>
                <a:srgbClr val="000000"/>
              </a:buClr>
              <a:buFont typeface="Arial"/>
              <a:buChar char="•"/>
            </a:pPr>
            <a:r>
              <a:rPr b="0" lang="en-US" sz="2800" spc="-1" strike="noStrike">
                <a:solidFill>
                  <a:srgbClr val="000000"/>
                </a:solidFill>
                <a:latin typeface="Calibri"/>
              </a:rPr>
              <a:t>The following plan is a solution to the Air Cargo Transport problem:</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pic>
        <p:nvPicPr>
          <p:cNvPr id="389" name="Google Shape;134;p21" descr=""/>
          <p:cNvPicPr/>
          <p:nvPr/>
        </p:nvPicPr>
        <p:blipFill>
          <a:blip r:embed="rId1"/>
          <a:stretch/>
        </p:blipFill>
        <p:spPr>
          <a:xfrm>
            <a:off x="1055160" y="1363320"/>
            <a:ext cx="7844400" cy="857160"/>
          </a:xfrm>
          <a:prstGeom prst="rect">
            <a:avLst/>
          </a:prstGeom>
          <a:ln w="0">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838080" y="365040"/>
            <a:ext cx="10515240" cy="1325160"/>
          </a:xfrm>
          <a:prstGeom prst="rect">
            <a:avLst/>
          </a:prstGeom>
          <a:noFill/>
          <a:ln w="0">
            <a:noFill/>
          </a:ln>
        </p:spPr>
        <p:txBody>
          <a:bodyPr anchor="ctr">
            <a:normAutofit fontScale="95000"/>
          </a:bodyPr>
          <a:p>
            <a:pPr indent="0">
              <a:lnSpc>
                <a:spcPct val="90000"/>
              </a:lnSpc>
              <a:buNone/>
              <a:tabLst>
                <a:tab algn="l" pos="0"/>
              </a:tabLst>
            </a:pPr>
            <a:r>
              <a:rPr b="1" lang="en-US" sz="4400" spc="-1" strike="noStrike">
                <a:solidFill>
                  <a:srgbClr val="000000"/>
                </a:solidFill>
                <a:latin typeface="Calibri Light"/>
              </a:rPr>
              <a:t>Example: The spare tire problem</a:t>
            </a:r>
            <a:br>
              <a:rPr sz="4400"/>
            </a:br>
            <a:endParaRPr b="0" lang="en-US" sz="4400" spc="-1" strike="noStrike">
              <a:solidFill>
                <a:srgbClr val="000000"/>
              </a:solidFill>
              <a:latin typeface="Calibri"/>
            </a:endParaRPr>
          </a:p>
        </p:txBody>
      </p:sp>
      <p:sp>
        <p:nvSpPr>
          <p:cNvPr id="391" name="PlaceHolder 2"/>
          <p:cNvSpPr>
            <a:spLocks noGrp="1"/>
          </p:cNvSpPr>
          <p:nvPr>
            <p:ph/>
          </p:nvPr>
        </p:nvSpPr>
        <p:spPr>
          <a:xfrm>
            <a:off x="298440" y="1181160"/>
            <a:ext cx="11188080" cy="4350960"/>
          </a:xfrm>
          <a:prstGeom prst="rect">
            <a:avLst/>
          </a:prstGeom>
          <a:noFill/>
          <a:ln w="0">
            <a:noFill/>
          </a:ln>
        </p:spPr>
        <p:txBody>
          <a:bodyPr anchor="t">
            <a:normAutofit fontScale="93000"/>
          </a:bodyPr>
          <a:p>
            <a:pPr indent="0" algn="just">
              <a:lnSpc>
                <a:spcPct val="90000"/>
              </a:lnSpc>
              <a:buNone/>
              <a:tabLst>
                <a:tab algn="l" pos="0"/>
              </a:tabLst>
            </a:pPr>
            <a:r>
              <a:rPr b="0" lang="en-US" sz="2800" spc="-1" strike="noStrike">
                <a:solidFill>
                  <a:srgbClr val="000000"/>
                </a:solidFill>
                <a:latin typeface="Calibri"/>
              </a:rPr>
              <a:t>Consider the problem of changing a flat tire. More precisely, the goal is to have a good spare tire properly mounted onto the car's axle, where the initial state has a flat tire on the axle and a good spare tire in the trunk. There are just four actions:</a:t>
            </a:r>
            <a:endParaRPr b="0" lang="en-US" sz="2800" spc="-1" strike="noStrike">
              <a:solidFill>
                <a:srgbClr val="000000"/>
              </a:solidFill>
              <a:latin typeface="Calibri"/>
            </a:endParaRPr>
          </a:p>
          <a:p>
            <a:pPr marL="212400" indent="-2124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Removing the spare from the trunk</a:t>
            </a:r>
            <a:endParaRPr b="0" lang="en-US" sz="2800" spc="-1" strike="noStrike">
              <a:solidFill>
                <a:srgbClr val="000000"/>
              </a:solidFill>
              <a:latin typeface="Calibri"/>
            </a:endParaRPr>
          </a:p>
          <a:p>
            <a:pPr marL="212400" indent="-2124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Removing the flat tire from the axle</a:t>
            </a:r>
            <a:endParaRPr b="0" lang="en-US" sz="2800" spc="-1" strike="noStrike">
              <a:solidFill>
                <a:srgbClr val="000000"/>
              </a:solidFill>
              <a:latin typeface="Calibri"/>
            </a:endParaRPr>
          </a:p>
          <a:p>
            <a:pPr marL="212400" indent="-2124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Putting the spare on the axle</a:t>
            </a:r>
            <a:endParaRPr b="0" lang="en-US" sz="2800" spc="-1" strike="noStrike">
              <a:solidFill>
                <a:srgbClr val="000000"/>
              </a:solidFill>
              <a:latin typeface="Calibri"/>
            </a:endParaRPr>
          </a:p>
          <a:p>
            <a:pPr marL="212400" indent="-2124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Leaving the car unattended overnight.</a:t>
            </a:r>
            <a:endParaRPr b="0" lang="en-US" sz="2800" spc="-1" strike="noStrike">
              <a:solidFill>
                <a:srgbClr val="000000"/>
              </a:solidFill>
              <a:latin typeface="Calibri"/>
            </a:endParaRPr>
          </a:p>
          <a:p>
            <a:pPr marL="212400" indent="-21240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We assume that the car is in a particularly bad neighborhood, so that the: effect of leaving it overnight is that the tires disappear.</a:t>
            </a:r>
            <a:endParaRPr b="0" lang="en-US" sz="2800" spc="-1" strike="noStrike">
              <a:solidFill>
                <a:srgbClr val="000000"/>
              </a:solidFill>
              <a:latin typeface="Calibri"/>
            </a:endParaRPr>
          </a:p>
          <a:p>
            <a:pPr marL="212400" indent="0" algn="just">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838080" y="365040"/>
            <a:ext cx="10515240" cy="1325160"/>
          </a:xfrm>
          <a:prstGeom prst="rect">
            <a:avLst/>
          </a:prstGeom>
          <a:noFill/>
          <a:ln w="0">
            <a:noFill/>
          </a:ln>
        </p:spPr>
        <p:txBody>
          <a:bodyPr anchor="ctr">
            <a:normAutofit fontScale="95000"/>
          </a:bodyPr>
          <a:p>
            <a:pPr indent="0">
              <a:lnSpc>
                <a:spcPct val="90000"/>
              </a:lnSpc>
              <a:buNone/>
              <a:tabLst>
                <a:tab algn="l" pos="0"/>
              </a:tabLst>
            </a:pPr>
            <a:r>
              <a:rPr b="1" lang="en-US" sz="4400" spc="-1" strike="noStrike">
                <a:solidFill>
                  <a:srgbClr val="000000"/>
                </a:solidFill>
                <a:latin typeface="Calibri Light"/>
              </a:rPr>
              <a:t>Example: The spare tire problem</a:t>
            </a:r>
            <a:br>
              <a:rPr sz="4400"/>
            </a:br>
            <a:endParaRPr b="0" lang="en-US" sz="4400" spc="-1" strike="noStrike">
              <a:solidFill>
                <a:srgbClr val="000000"/>
              </a:solidFill>
              <a:latin typeface="Calibri"/>
            </a:endParaRPr>
          </a:p>
        </p:txBody>
      </p:sp>
      <p:pic>
        <p:nvPicPr>
          <p:cNvPr id="393" name="Google Shape;146;p23" descr=""/>
          <p:cNvPicPr/>
          <p:nvPr/>
        </p:nvPicPr>
        <p:blipFill>
          <a:blip r:embed="rId1"/>
          <a:stretch/>
        </p:blipFill>
        <p:spPr>
          <a:xfrm>
            <a:off x="1253880" y="1690560"/>
            <a:ext cx="8542800" cy="5004000"/>
          </a:xfrm>
          <a:prstGeom prst="rect">
            <a:avLst/>
          </a:prstGeom>
          <a:ln w="0">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838080" y="365040"/>
            <a:ext cx="10515240" cy="1325160"/>
          </a:xfrm>
          <a:prstGeom prst="rect">
            <a:avLst/>
          </a:prstGeom>
          <a:noFill/>
          <a:ln w="0">
            <a:noFill/>
          </a:ln>
        </p:spPr>
        <p:txBody>
          <a:bodyPr anchor="ctr">
            <a:normAutofit fontScale="96000"/>
          </a:bodyPr>
          <a:p>
            <a:pPr indent="0">
              <a:lnSpc>
                <a:spcPct val="90000"/>
              </a:lnSpc>
              <a:buNone/>
              <a:tabLst>
                <a:tab algn="l" pos="0"/>
              </a:tabLst>
            </a:pPr>
            <a:r>
              <a:rPr b="1" lang="en-US" sz="4400" spc="-1" strike="noStrike">
                <a:solidFill>
                  <a:srgbClr val="000000"/>
                </a:solidFill>
                <a:latin typeface="Calibri Light"/>
              </a:rPr>
              <a:t>Building Block world problem</a:t>
            </a:r>
            <a:br>
              <a:rPr sz="4400"/>
            </a:br>
            <a:endParaRPr b="0" lang="en-US" sz="4400" spc="-1" strike="noStrike">
              <a:solidFill>
                <a:srgbClr val="000000"/>
              </a:solidFill>
              <a:latin typeface="Calibri"/>
            </a:endParaRPr>
          </a:p>
        </p:txBody>
      </p:sp>
      <p:pic>
        <p:nvPicPr>
          <p:cNvPr id="395" name="Google Shape;152;p24" descr=""/>
          <p:cNvPicPr/>
          <p:nvPr/>
        </p:nvPicPr>
        <p:blipFill>
          <a:blip r:embed="rId1"/>
          <a:stretch/>
        </p:blipFill>
        <p:spPr>
          <a:xfrm>
            <a:off x="1283400" y="1187640"/>
            <a:ext cx="9445320" cy="4464000"/>
          </a:xfrm>
          <a:prstGeom prst="rect">
            <a:avLst/>
          </a:prstGeom>
          <a:ln w="0">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u="sng">
                <a:solidFill>
                  <a:srgbClr val="000000"/>
                </a:solidFill>
                <a:uFillTx/>
                <a:latin typeface="Calibri Light"/>
              </a:rPr>
              <a:t>COMPONENTS OF A PLANNING SYSTEM:</a:t>
            </a:r>
            <a:endParaRPr b="0" lang="en-US" sz="4400" spc="-1" strike="noStrike">
              <a:solidFill>
                <a:srgbClr val="000000"/>
              </a:solidFill>
              <a:latin typeface="Calibri"/>
            </a:endParaRPr>
          </a:p>
        </p:txBody>
      </p:sp>
      <p:sp>
        <p:nvSpPr>
          <p:cNvPr id="397"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just">
              <a:lnSpc>
                <a:spcPct val="90000"/>
              </a:lnSpc>
              <a:buClr>
                <a:srgbClr val="000000"/>
              </a:buClr>
              <a:buFont typeface="Arial"/>
              <a:buChar char="•"/>
            </a:pPr>
            <a:r>
              <a:rPr b="0" lang="en-US" sz="2800" spc="-1" strike="noStrike">
                <a:solidFill>
                  <a:srgbClr val="000000"/>
                </a:solidFill>
                <a:latin typeface="Calibri"/>
              </a:rPr>
              <a:t>Choose the best rule to apply the next rule based on the best available guess.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Apply the chosen rule to calculate the new problem condition.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Find out when a solution has been found.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Detect dead ends so they can be discarded and direct system effort in more useful directions.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Find out when a near-perfect solution is found.</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pic>
        <p:nvPicPr>
          <p:cNvPr id="183" name="Content Placeholder 3" descr=""/>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1" lang="en-US" sz="3200" spc="-1" strike="noStrike" u="sng">
                <a:solidFill>
                  <a:srgbClr val="000000"/>
                </a:solidFill>
                <a:uFillTx/>
                <a:latin typeface="Calibri Light"/>
              </a:rPr>
              <a:t>PLANNING WITH STATE SPACE SEARCH: Planning Algorithm</a:t>
            </a:r>
            <a:endParaRPr b="0" lang="en-US" sz="3200" spc="-1" strike="noStrike">
              <a:solidFill>
                <a:srgbClr val="000000"/>
              </a:solidFill>
              <a:latin typeface="Calibri"/>
            </a:endParaRPr>
          </a:p>
        </p:txBody>
      </p:sp>
      <p:sp>
        <p:nvSpPr>
          <p:cNvPr id="399" name="PlaceHolder 2"/>
          <p:cNvSpPr>
            <a:spLocks noGrp="1"/>
          </p:cNvSpPr>
          <p:nvPr>
            <p:ph/>
          </p:nvPr>
        </p:nvSpPr>
        <p:spPr>
          <a:xfrm>
            <a:off x="507240" y="1607760"/>
            <a:ext cx="10515240" cy="3059640"/>
          </a:xfrm>
          <a:prstGeom prst="rect">
            <a:avLst/>
          </a:prstGeom>
          <a:noFill/>
          <a:ln w="0">
            <a:noFill/>
          </a:ln>
        </p:spPr>
        <p:txBody>
          <a:bodyPr anchor="t">
            <a:normAutofit fontScale="88000"/>
          </a:bodyPr>
          <a:p>
            <a:pPr marL="200880" indent="-200880" algn="just">
              <a:lnSpc>
                <a:spcPct val="90000"/>
              </a:lnSpc>
              <a:buClr>
                <a:srgbClr val="000000"/>
              </a:buClr>
              <a:buFont typeface="Arial"/>
              <a:buChar char="•"/>
            </a:pPr>
            <a:r>
              <a:rPr b="0" lang="en-US" sz="2800" spc="-1" strike="noStrike">
                <a:solidFill>
                  <a:srgbClr val="000000"/>
                </a:solidFill>
                <a:latin typeface="Calibri"/>
              </a:rPr>
              <a:t>The most straightforward approach is to use state-space search.</a:t>
            </a:r>
            <a:endParaRPr b="0" lang="en-US" sz="2800" spc="-1" strike="noStrike">
              <a:solidFill>
                <a:srgbClr val="000000"/>
              </a:solidFill>
              <a:latin typeface="Calibri"/>
            </a:endParaRPr>
          </a:p>
          <a:p>
            <a:pPr marL="200880" indent="-200880" algn="just">
              <a:lnSpc>
                <a:spcPct val="90000"/>
              </a:lnSpc>
              <a:spcBef>
                <a:spcPts val="1001"/>
              </a:spcBef>
              <a:buClr>
                <a:srgbClr val="000000"/>
              </a:buClr>
              <a:buFont typeface="Arial"/>
              <a:buChar char="•"/>
            </a:pPr>
            <a:r>
              <a:rPr b="0" lang="en-US" sz="2800" spc="-1" strike="noStrike">
                <a:solidFill>
                  <a:srgbClr val="000000"/>
                </a:solidFill>
                <a:latin typeface="Calibri"/>
              </a:rPr>
              <a:t>Because the descriptions of actions in a planning problem specify both preconditions and effects, it is possible to search in either direction: either forward from the initial state or backward from the goal.</a:t>
            </a:r>
            <a:endParaRPr b="0" lang="en-US" sz="2800" spc="-1" strike="noStrike">
              <a:solidFill>
                <a:srgbClr val="000000"/>
              </a:solidFill>
              <a:latin typeface="Calibri"/>
            </a:endParaRPr>
          </a:p>
          <a:p>
            <a:pPr marL="200880" indent="-200880" algn="just">
              <a:lnSpc>
                <a:spcPct val="90000"/>
              </a:lnSpc>
              <a:spcBef>
                <a:spcPts val="1001"/>
              </a:spcBef>
              <a:buClr>
                <a:srgbClr val="000000"/>
              </a:buClr>
              <a:buFont typeface="Arial"/>
              <a:buChar char="•"/>
            </a:pPr>
            <a:r>
              <a:rPr b="0" lang="en-US" sz="2800" spc="-1" strike="noStrike">
                <a:solidFill>
                  <a:srgbClr val="000000"/>
                </a:solidFill>
                <a:latin typeface="Calibri"/>
              </a:rPr>
              <a:t>we have </a:t>
            </a:r>
            <a:r>
              <a:rPr b="1" lang="en-US" sz="2800" spc="-1" strike="noStrike">
                <a:solidFill>
                  <a:srgbClr val="000000"/>
                </a:solidFill>
                <a:latin typeface="Calibri"/>
              </a:rPr>
              <a:t>Forward State Space Planning (FSSP)</a:t>
            </a:r>
            <a:r>
              <a:rPr b="0" lang="en-US" sz="2800" spc="-1" strike="noStrike">
                <a:solidFill>
                  <a:srgbClr val="000000"/>
                </a:solidFill>
                <a:latin typeface="Calibri"/>
              </a:rPr>
              <a:t> and </a:t>
            </a:r>
            <a:r>
              <a:rPr b="1" lang="en-US" sz="2800" spc="-1" strike="noStrike">
                <a:solidFill>
                  <a:srgbClr val="000000"/>
                </a:solidFill>
                <a:latin typeface="Calibri"/>
              </a:rPr>
              <a:t>Backward State Space Planning (BSSP)</a:t>
            </a:r>
            <a:r>
              <a:rPr b="0" lang="en-US" sz="2800" spc="-1" strike="noStrike">
                <a:solidFill>
                  <a:srgbClr val="000000"/>
                </a:solidFill>
                <a:latin typeface="Calibri"/>
              </a:rPr>
              <a:t> at the basic level.</a:t>
            </a:r>
            <a:endParaRPr b="0" lang="en-US" sz="2800" spc="-1" strike="noStrike">
              <a:solidFill>
                <a:srgbClr val="000000"/>
              </a:solidFill>
              <a:latin typeface="Calibri"/>
            </a:endParaRPr>
          </a:p>
        </p:txBody>
      </p:sp>
      <p:pic>
        <p:nvPicPr>
          <p:cNvPr id="400" name="Google Shape;165;p26" descr="What is the Role of Planning in Artificial Intelligence"/>
          <p:cNvPicPr/>
          <p:nvPr/>
        </p:nvPicPr>
        <p:blipFill>
          <a:blip r:embed="rId1"/>
          <a:stretch/>
        </p:blipFill>
        <p:spPr>
          <a:xfrm>
            <a:off x="2615760" y="4740840"/>
            <a:ext cx="5714640" cy="1828440"/>
          </a:xfrm>
          <a:prstGeom prst="rect">
            <a:avLst/>
          </a:prstGeom>
          <a:ln w="0">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185040" y="-305280"/>
            <a:ext cx="10515240" cy="1325160"/>
          </a:xfrm>
          <a:prstGeom prst="rect">
            <a:avLst/>
          </a:prstGeom>
          <a:noFill/>
          <a:ln w="0">
            <a:noFill/>
          </a:ln>
        </p:spPr>
        <p:txBody>
          <a:bodyPr anchor="ctr">
            <a:normAutofit/>
          </a:bodyPr>
          <a:p>
            <a:pPr indent="0">
              <a:lnSpc>
                <a:spcPct val="90000"/>
              </a:lnSpc>
              <a:buNone/>
              <a:tabLst>
                <a:tab algn="l" pos="0"/>
              </a:tabLst>
            </a:pPr>
            <a:r>
              <a:rPr b="0" lang="en-US" sz="4400" spc="-1" strike="noStrike">
                <a:solidFill>
                  <a:srgbClr val="000000"/>
                </a:solidFill>
                <a:latin typeface="Calibri Light"/>
              </a:rPr>
              <a:t> </a:t>
            </a:r>
            <a:r>
              <a:rPr b="0" lang="en-US" sz="4400" spc="-1" strike="noStrike">
                <a:solidFill>
                  <a:srgbClr val="000000"/>
                </a:solidFill>
                <a:latin typeface="Calibri Light"/>
              </a:rPr>
              <a:t>Forward State Space Planning (FSSP)</a:t>
            </a:r>
            <a:endParaRPr b="0" lang="en-US" sz="4400" spc="-1" strike="noStrike">
              <a:solidFill>
                <a:srgbClr val="000000"/>
              </a:solidFill>
              <a:latin typeface="Calibri"/>
            </a:endParaRPr>
          </a:p>
        </p:txBody>
      </p:sp>
      <p:sp>
        <p:nvSpPr>
          <p:cNvPr id="402" name="PlaceHolder 2"/>
          <p:cNvSpPr>
            <a:spLocks noGrp="1"/>
          </p:cNvSpPr>
          <p:nvPr>
            <p:ph/>
          </p:nvPr>
        </p:nvSpPr>
        <p:spPr>
          <a:xfrm>
            <a:off x="115560" y="719640"/>
            <a:ext cx="11780280" cy="2711160"/>
          </a:xfrm>
          <a:prstGeom prst="rect">
            <a:avLst/>
          </a:prstGeom>
          <a:noFill/>
          <a:ln w="0">
            <a:noFill/>
          </a:ln>
        </p:spPr>
        <p:txBody>
          <a:bodyPr anchor="t">
            <a:normAutofit fontScale="97000"/>
          </a:bodyPr>
          <a:p>
            <a:pPr marL="221400" indent="-221400" algn="just">
              <a:lnSpc>
                <a:spcPct val="90000"/>
              </a:lnSpc>
              <a:buClr>
                <a:srgbClr val="000000"/>
              </a:buClr>
              <a:buFont typeface="Arial"/>
              <a:buChar char="•"/>
            </a:pPr>
            <a:r>
              <a:rPr b="0" lang="en-US" sz="2800" spc="-1" strike="noStrike">
                <a:solidFill>
                  <a:srgbClr val="000000"/>
                </a:solidFill>
                <a:latin typeface="Calibri"/>
              </a:rPr>
              <a:t>FSSP behaves in the same way as forwarding state-space search. </a:t>
            </a:r>
            <a:endParaRPr b="0" lang="en-US" sz="2800" spc="-1" strike="noStrike">
              <a:solidFill>
                <a:srgbClr val="000000"/>
              </a:solidFill>
              <a:latin typeface="Calibri"/>
            </a:endParaRPr>
          </a:p>
          <a:p>
            <a:pPr marL="221400" indent="-221400" algn="just">
              <a:lnSpc>
                <a:spcPct val="90000"/>
              </a:lnSpc>
              <a:spcBef>
                <a:spcPts val="1001"/>
              </a:spcBef>
              <a:buClr>
                <a:srgbClr val="000000"/>
              </a:buClr>
              <a:buFont typeface="Arial"/>
              <a:buChar char="•"/>
            </a:pPr>
            <a:r>
              <a:rPr b="0" lang="en-US" sz="2800" spc="-1" strike="noStrike">
                <a:solidFill>
                  <a:srgbClr val="000000"/>
                </a:solidFill>
                <a:latin typeface="Calibri"/>
              </a:rPr>
              <a:t>It says that given an initial state S in any domain, we perform some necessary actions and obtain a new state S' (which also contains some new terms), called a progression. </a:t>
            </a:r>
            <a:endParaRPr b="0" lang="en-US" sz="2800" spc="-1" strike="noStrike">
              <a:solidFill>
                <a:srgbClr val="000000"/>
              </a:solidFill>
              <a:latin typeface="Calibri"/>
            </a:endParaRPr>
          </a:p>
          <a:p>
            <a:pPr marL="221400" indent="-221400" algn="just">
              <a:lnSpc>
                <a:spcPct val="90000"/>
              </a:lnSpc>
              <a:spcBef>
                <a:spcPts val="1001"/>
              </a:spcBef>
              <a:buClr>
                <a:srgbClr val="000000"/>
              </a:buClr>
              <a:buFont typeface="Arial"/>
              <a:buChar char="•"/>
            </a:pPr>
            <a:r>
              <a:rPr b="0" lang="en-US" sz="2800" spc="-1" strike="noStrike">
                <a:solidFill>
                  <a:srgbClr val="000000"/>
                </a:solidFill>
                <a:latin typeface="Calibri"/>
              </a:rPr>
              <a:t>It continues until we reach the target position. Action should be taken in this matter.</a:t>
            </a:r>
            <a:endParaRPr b="0" lang="en-US" sz="2800" spc="-1" strike="noStrike">
              <a:solidFill>
                <a:srgbClr val="000000"/>
              </a:solidFill>
              <a:latin typeface="Calibri"/>
            </a:endParaRPr>
          </a:p>
        </p:txBody>
      </p:sp>
      <p:pic>
        <p:nvPicPr>
          <p:cNvPr id="403" name="Google Shape;172;p27" descr=""/>
          <p:cNvPicPr/>
          <p:nvPr/>
        </p:nvPicPr>
        <p:blipFill>
          <a:blip r:embed="rId1"/>
          <a:stretch/>
        </p:blipFill>
        <p:spPr>
          <a:xfrm>
            <a:off x="818640" y="3744720"/>
            <a:ext cx="10129680" cy="2810160"/>
          </a:xfrm>
          <a:prstGeom prst="rect">
            <a:avLst/>
          </a:prstGeom>
          <a:ln w="0">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185040" y="-305280"/>
            <a:ext cx="10515240" cy="1325160"/>
          </a:xfrm>
          <a:prstGeom prst="rect">
            <a:avLst/>
          </a:prstGeom>
          <a:noFill/>
          <a:ln w="0">
            <a:noFill/>
          </a:ln>
        </p:spPr>
        <p:txBody>
          <a:bodyPr anchor="ctr">
            <a:normAutofit/>
          </a:bodyPr>
          <a:p>
            <a:pPr indent="0">
              <a:lnSpc>
                <a:spcPct val="90000"/>
              </a:lnSpc>
              <a:buNone/>
              <a:tabLst>
                <a:tab algn="l" pos="0"/>
              </a:tabLst>
            </a:pPr>
            <a:r>
              <a:rPr b="0" lang="en-US" sz="4400" spc="-1" strike="noStrike">
                <a:solidFill>
                  <a:srgbClr val="000000"/>
                </a:solidFill>
                <a:latin typeface="Calibri Light"/>
              </a:rPr>
              <a:t>Backward State Space Planning (BSSP)</a:t>
            </a:r>
            <a:endParaRPr b="0" lang="en-US" sz="4400" spc="-1" strike="noStrike">
              <a:solidFill>
                <a:srgbClr val="000000"/>
              </a:solidFill>
              <a:latin typeface="Calibri"/>
            </a:endParaRPr>
          </a:p>
        </p:txBody>
      </p:sp>
      <p:sp>
        <p:nvSpPr>
          <p:cNvPr id="405" name="PlaceHolder 2"/>
          <p:cNvSpPr>
            <a:spLocks noGrp="1"/>
          </p:cNvSpPr>
          <p:nvPr>
            <p:ph/>
          </p:nvPr>
        </p:nvSpPr>
        <p:spPr>
          <a:xfrm>
            <a:off x="115560" y="719640"/>
            <a:ext cx="11780280" cy="2711160"/>
          </a:xfrm>
          <a:prstGeom prst="rect">
            <a:avLst/>
          </a:prstGeom>
          <a:noFill/>
          <a:ln w="0">
            <a:noFill/>
          </a:ln>
        </p:spPr>
        <p:txBody>
          <a:bodyPr anchor="t">
            <a:normAutofit/>
          </a:bodyPr>
          <a:p>
            <a:pPr marL="228600" indent="-228600" algn="just">
              <a:lnSpc>
                <a:spcPct val="90000"/>
              </a:lnSpc>
              <a:buClr>
                <a:srgbClr val="000000"/>
              </a:buClr>
              <a:buFont typeface="Arial"/>
              <a:buChar char="•"/>
            </a:pPr>
            <a:r>
              <a:rPr b="0" lang="en-US" sz="2800" spc="-1" strike="noStrike">
                <a:solidFill>
                  <a:srgbClr val="000000"/>
                </a:solidFill>
                <a:latin typeface="Calibri"/>
              </a:rPr>
              <a:t>BSSP behaves similarly to backward state-space search. In this, we move from the target state g to the sub-goal g, tracing the previous action to achieve that goal.</a:t>
            </a:r>
            <a:endParaRPr b="0" lang="en-US" sz="28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0" lang="en-US" sz="2800" spc="-1" strike="noStrike">
                <a:solidFill>
                  <a:srgbClr val="000000"/>
                </a:solidFill>
                <a:latin typeface="Calibri"/>
              </a:rPr>
              <a:t>This process is called regression (going back to the previous goal or sub-goal). These sub-goals should also be checked for consistency. The action should be relevant in this case.</a:t>
            </a:r>
            <a:endParaRPr b="0" lang="en-US" sz="2800" spc="-1" strike="noStrike">
              <a:solidFill>
                <a:srgbClr val="000000"/>
              </a:solidFill>
              <a:latin typeface="Calibri"/>
            </a:endParaRPr>
          </a:p>
        </p:txBody>
      </p:sp>
      <p:pic>
        <p:nvPicPr>
          <p:cNvPr id="406" name="Google Shape;179;p28" descr=""/>
          <p:cNvPicPr/>
          <p:nvPr/>
        </p:nvPicPr>
        <p:blipFill>
          <a:blip r:embed="rId1"/>
          <a:stretch/>
        </p:blipFill>
        <p:spPr>
          <a:xfrm>
            <a:off x="830880" y="3335400"/>
            <a:ext cx="10664280" cy="3154320"/>
          </a:xfrm>
          <a:prstGeom prst="rect">
            <a:avLst/>
          </a:prstGeom>
          <a:ln w="0">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2209680" y="2286000"/>
            <a:ext cx="7772040" cy="1142640"/>
          </a:xfrm>
          <a:prstGeom prst="rect">
            <a:avLst/>
          </a:prstGeom>
          <a:noFill/>
          <a:ln w="0">
            <a:noFill/>
          </a:ln>
        </p:spPr>
        <p:txBody>
          <a:bodyPr anchor="ctr">
            <a:normAutofit/>
          </a:bodyPr>
          <a:p>
            <a:pPr indent="0" algn="ctr">
              <a:lnSpc>
                <a:spcPct val="90000"/>
              </a:lnSpc>
              <a:buNone/>
              <a:tabLst>
                <a:tab algn="l" pos="0"/>
              </a:tabLst>
            </a:pPr>
            <a:r>
              <a:rPr b="0" lang="en-US" sz="4400" spc="-1" strike="noStrike">
                <a:solidFill>
                  <a:srgbClr val="000000"/>
                </a:solidFill>
                <a:latin typeface="Calibri Light"/>
              </a:rPr>
              <a:t>Partial Order Planning</a:t>
            </a:r>
            <a:endParaRPr b="0" lang="en-US" sz="4400" spc="-1" strike="noStrike">
              <a:solidFill>
                <a:srgbClr val="000000"/>
              </a:solidFill>
              <a:latin typeface="Calibri"/>
            </a:endParaRPr>
          </a:p>
        </p:txBody>
      </p:sp>
      <p:sp>
        <p:nvSpPr>
          <p:cNvPr id="408" name="PlaceHolder 2"/>
          <p:cNvSpPr>
            <a:spLocks noGrp="1"/>
          </p:cNvSpPr>
          <p:nvPr>
            <p:ph type="subTitle"/>
          </p:nvPr>
        </p:nvSpPr>
        <p:spPr>
          <a:xfrm>
            <a:off x="2895480" y="3886200"/>
            <a:ext cx="6400440" cy="1752120"/>
          </a:xfrm>
          <a:prstGeom prst="rect">
            <a:avLst/>
          </a:prstGeom>
          <a:noFill/>
          <a:ln w="0">
            <a:noFill/>
          </a:ln>
        </p:spPr>
        <p:txBody>
          <a:bodyPr anchor="t">
            <a:normAutofit/>
          </a:bodyPr>
          <a:p>
            <a:pPr indent="0" algn="ctr">
              <a:buNone/>
            </a:pPr>
            <a:endParaRPr b="0" lang="en-IN"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The Planning Problem</a:t>
            </a:r>
            <a:endParaRPr b="0" lang="en-US" sz="4400" spc="-1" strike="noStrike">
              <a:solidFill>
                <a:srgbClr val="000000"/>
              </a:solidFill>
              <a:latin typeface="Calibri"/>
            </a:endParaRPr>
          </a:p>
        </p:txBody>
      </p:sp>
      <p:sp>
        <p:nvSpPr>
          <p:cNvPr id="410" name="Google Shape;191;p30"/>
          <p:cNvSpPr/>
          <p:nvPr/>
        </p:nvSpPr>
        <p:spPr>
          <a:xfrm>
            <a:off x="452880" y="1690560"/>
            <a:ext cx="10406520" cy="2894760"/>
          </a:xfrm>
          <a:prstGeom prst="rect">
            <a:avLst/>
          </a:prstGeom>
          <a:noFill/>
          <a:ln w="0">
            <a:noFill/>
          </a:ln>
        </p:spPr>
        <p:style>
          <a:lnRef idx="0"/>
          <a:fillRef idx="0"/>
          <a:effectRef idx="0"/>
          <a:fontRef idx="minor"/>
        </p:style>
        <p:txBody>
          <a:bodyPr anchor="t">
            <a:spAutoFit/>
          </a:bodyPr>
          <a:p>
            <a:pPr marL="457200" indent="-457200">
              <a:lnSpc>
                <a:spcPct val="100000"/>
              </a:lnSpc>
              <a:tabLst>
                <a:tab algn="l" pos="0"/>
              </a:tabLst>
            </a:pPr>
            <a:r>
              <a:rPr b="0" lang="en-US" sz="2400" spc="-1" strike="noStrike">
                <a:solidFill>
                  <a:schemeClr val="dk1"/>
                </a:solidFill>
                <a:latin typeface="Times New Roman"/>
                <a:ea typeface="Times New Roman"/>
              </a:rPr>
              <a:t>Formally a planning algorithm has three inputs:</a:t>
            </a:r>
            <a:endParaRPr b="0" lang="en-IN" sz="2400" spc="-1" strike="noStrike">
              <a:solidFill>
                <a:srgbClr val="000000"/>
              </a:solidFill>
              <a:latin typeface="Arial"/>
            </a:endParaRPr>
          </a:p>
          <a:p>
            <a:pPr marL="457200" indent="-457200">
              <a:lnSpc>
                <a:spcPct val="100000"/>
              </a:lnSpc>
              <a:spcBef>
                <a:spcPts val="1199"/>
              </a:spcBef>
              <a:buClr>
                <a:srgbClr val="000000"/>
              </a:buClr>
              <a:buFont typeface="Times New Roman"/>
              <a:buAutoNum type="arabicPeriod"/>
              <a:tabLst>
                <a:tab algn="l" pos="0"/>
              </a:tabLst>
            </a:pPr>
            <a:r>
              <a:rPr b="0" lang="en-US" sz="2400" spc="-1" strike="noStrike">
                <a:solidFill>
                  <a:schemeClr val="dk1"/>
                </a:solidFill>
                <a:latin typeface="Times New Roman"/>
                <a:ea typeface="Times New Roman"/>
              </a:rPr>
              <a:t>A description of the world in some formal language,</a:t>
            </a:r>
            <a:endParaRPr b="0" lang="en-IN" sz="2400" spc="-1" strike="noStrike">
              <a:solidFill>
                <a:srgbClr val="000000"/>
              </a:solidFill>
              <a:latin typeface="Arial"/>
            </a:endParaRPr>
          </a:p>
          <a:p>
            <a:pPr marL="457200" indent="-457200">
              <a:lnSpc>
                <a:spcPct val="100000"/>
              </a:lnSpc>
              <a:spcBef>
                <a:spcPts val="1199"/>
              </a:spcBef>
              <a:buClr>
                <a:srgbClr val="000000"/>
              </a:buClr>
              <a:buFont typeface="Times New Roman"/>
              <a:buAutoNum type="arabicPeriod"/>
              <a:tabLst>
                <a:tab algn="l" pos="0"/>
              </a:tabLst>
            </a:pPr>
            <a:r>
              <a:rPr b="0" lang="en-US" sz="2400" spc="-1" strike="noStrike">
                <a:solidFill>
                  <a:schemeClr val="dk1"/>
                </a:solidFill>
                <a:latin typeface="Times New Roman"/>
                <a:ea typeface="Times New Roman"/>
              </a:rPr>
              <a:t>A description of the agent’s goal in some formal language, and</a:t>
            </a:r>
            <a:endParaRPr b="0" lang="en-IN" sz="2400" spc="-1" strike="noStrike">
              <a:solidFill>
                <a:srgbClr val="000000"/>
              </a:solidFill>
              <a:latin typeface="Arial"/>
            </a:endParaRPr>
          </a:p>
          <a:p>
            <a:pPr marL="457200" indent="-457200">
              <a:lnSpc>
                <a:spcPct val="100000"/>
              </a:lnSpc>
              <a:spcBef>
                <a:spcPts val="1199"/>
              </a:spcBef>
              <a:buClr>
                <a:srgbClr val="000000"/>
              </a:buClr>
              <a:buFont typeface="Times New Roman"/>
              <a:buAutoNum type="arabicPeriod"/>
              <a:tabLst>
                <a:tab algn="l" pos="0"/>
              </a:tabLst>
            </a:pPr>
            <a:r>
              <a:rPr b="0" lang="en-US" sz="2400" spc="-1" strike="noStrike">
                <a:solidFill>
                  <a:schemeClr val="dk1"/>
                </a:solidFill>
                <a:latin typeface="Times New Roman"/>
                <a:ea typeface="Times New Roman"/>
              </a:rPr>
              <a:t>A description of the possible actions that can be performed.</a:t>
            </a:r>
            <a:endParaRPr b="0" lang="en-IN" sz="2400" spc="-1" strike="noStrike">
              <a:solidFill>
                <a:srgbClr val="000000"/>
              </a:solidFill>
              <a:latin typeface="Arial"/>
            </a:endParaRPr>
          </a:p>
          <a:p>
            <a:pPr marL="457200" indent="-457200">
              <a:lnSpc>
                <a:spcPct val="100000"/>
              </a:lnSpc>
              <a:spcBef>
                <a:spcPts val="1199"/>
              </a:spcBef>
              <a:tabLst>
                <a:tab algn="l" pos="0"/>
              </a:tabLst>
            </a:pPr>
            <a:r>
              <a:rPr b="0" lang="en-US" sz="2400" spc="-1" strike="noStrike">
                <a:solidFill>
                  <a:schemeClr val="dk1"/>
                </a:solidFill>
                <a:latin typeface="Times New Roman"/>
                <a:ea typeface="Times New Roman"/>
              </a:rPr>
              <a:t>	</a:t>
            </a:r>
            <a:r>
              <a:rPr b="0" lang="en-US" sz="2400" spc="-1" strike="noStrike">
                <a:solidFill>
                  <a:schemeClr val="dk1"/>
                </a:solidFill>
                <a:latin typeface="Times New Roman"/>
                <a:ea typeface="Times New Roman"/>
              </a:rPr>
              <a:t>The planner’s o/p is a sequence  of actions which when executed in any world satisfying the initial state description will achieve the goal.</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115560" y="111960"/>
            <a:ext cx="10515240" cy="1325160"/>
          </a:xfrm>
          <a:prstGeom prst="rect">
            <a:avLst/>
          </a:prstGeom>
          <a:noFill/>
          <a:ln w="0">
            <a:noFill/>
          </a:ln>
        </p:spPr>
        <p:txBody>
          <a:bodyPr anchor="ctr">
            <a:normAutofit/>
          </a:bodyPr>
          <a:p>
            <a:pPr indent="0">
              <a:lnSpc>
                <a:spcPct val="90000"/>
              </a:lnSpc>
              <a:buNone/>
              <a:tabLst>
                <a:tab algn="l" pos="0"/>
              </a:tabLst>
            </a:pPr>
            <a:r>
              <a:rPr b="0" lang="en-US" sz="4400" spc="-1" strike="noStrike">
                <a:solidFill>
                  <a:srgbClr val="000000"/>
                </a:solidFill>
                <a:latin typeface="Calibri Light"/>
              </a:rPr>
              <a:t>Representation for states and goals</a:t>
            </a:r>
            <a:endParaRPr b="0" lang="en-US" sz="4400" spc="-1" strike="noStrike">
              <a:solidFill>
                <a:srgbClr val="000000"/>
              </a:solidFill>
              <a:latin typeface="Calibri"/>
            </a:endParaRPr>
          </a:p>
        </p:txBody>
      </p:sp>
      <p:sp>
        <p:nvSpPr>
          <p:cNvPr id="412" name="Google Shape;197;p31"/>
          <p:cNvSpPr/>
          <p:nvPr/>
        </p:nvSpPr>
        <p:spPr>
          <a:xfrm>
            <a:off x="568080" y="1437480"/>
            <a:ext cx="10604520" cy="2656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In the STRIPS language, states are represented by conjunctions of function-free ground literals, that is, predicates applied to constant symbols, possibly negated. For example,</a:t>
            </a:r>
            <a:endParaRPr b="0" lang="en-IN" sz="2400" spc="-1" strike="noStrike">
              <a:solidFill>
                <a:srgbClr val="000000"/>
              </a:solidFill>
              <a:latin typeface="Arial"/>
            </a:endParaRPr>
          </a:p>
          <a:p>
            <a:pPr>
              <a:lnSpc>
                <a:spcPct val="100000"/>
              </a:lnSpc>
              <a:spcBef>
                <a:spcPts val="1199"/>
              </a:spcBef>
              <a:tabLst>
                <a:tab algn="l" pos="0"/>
              </a:tabLst>
            </a:pPr>
            <a:endParaRPr b="0" lang="en-IN" sz="2400" spc="-1" strike="noStrike">
              <a:solidFill>
                <a:srgbClr val="000000"/>
              </a:solidFill>
              <a:latin typeface="Arial"/>
            </a:endParaRPr>
          </a:p>
          <a:p>
            <a:pPr>
              <a:lnSpc>
                <a:spcPct val="100000"/>
              </a:lnSpc>
              <a:spcBef>
                <a:spcPts val="1199"/>
              </a:spcBef>
              <a:tabLst>
                <a:tab algn="l" pos="0"/>
              </a:tabLst>
            </a:pPr>
            <a:endParaRPr b="0" lang="en-IN" sz="2400" spc="-1" strike="noStrike">
              <a:solidFill>
                <a:srgbClr val="000000"/>
              </a:solidFill>
              <a:latin typeface="Arial"/>
            </a:endParaRPr>
          </a:p>
          <a:p>
            <a:pPr>
              <a:lnSpc>
                <a:spcPct val="100000"/>
              </a:lnSpc>
              <a:spcBef>
                <a:spcPts val="1001"/>
              </a:spcBef>
              <a:tabLst>
                <a:tab algn="l" pos="0"/>
              </a:tabLst>
            </a:pPr>
            <a:endParaRPr b="0" lang="en-IN" sz="2000" spc="-1" strike="noStrike">
              <a:solidFill>
                <a:srgbClr val="000000"/>
              </a:solidFill>
              <a:latin typeface="Arial"/>
            </a:endParaRPr>
          </a:p>
        </p:txBody>
      </p:sp>
      <p:sp>
        <p:nvSpPr>
          <p:cNvPr id="413" name="Google Shape;198;p31"/>
          <p:cNvSpPr/>
          <p:nvPr/>
        </p:nvSpPr>
        <p:spPr>
          <a:xfrm>
            <a:off x="644400" y="2580480"/>
            <a:ext cx="8574120" cy="822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400" spc="-1" strike="noStrike">
                <a:solidFill>
                  <a:schemeClr val="dk1"/>
                </a:solidFill>
                <a:latin typeface="Calibri"/>
                <a:ea typeface="Calibri"/>
              </a:rPr>
              <a:t>At(Home)^ ¬ Have(Milk)^ ¬ Have(Bananas)^ ¬ Have(Drill)^….</a:t>
            </a:r>
            <a:endParaRPr b="0" lang="en-IN" sz="2400" spc="-1" strike="noStrike">
              <a:solidFill>
                <a:srgbClr val="000000"/>
              </a:solidFill>
              <a:latin typeface="Arial"/>
            </a:endParaRPr>
          </a:p>
        </p:txBody>
      </p:sp>
      <p:sp>
        <p:nvSpPr>
          <p:cNvPr id="414" name="Google Shape;199;p31"/>
          <p:cNvSpPr/>
          <p:nvPr/>
        </p:nvSpPr>
        <p:spPr>
          <a:xfrm>
            <a:off x="780840" y="3079080"/>
            <a:ext cx="199440" cy="3996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2000" spc="-1" strike="noStrike">
              <a:solidFill>
                <a:schemeClr val="dk1"/>
              </a:solidFill>
              <a:latin typeface="Calibri"/>
              <a:ea typeface="Calibri"/>
            </a:endParaRPr>
          </a:p>
        </p:txBody>
      </p:sp>
      <p:sp>
        <p:nvSpPr>
          <p:cNvPr id="415" name="Google Shape;200;p31"/>
          <p:cNvSpPr/>
          <p:nvPr/>
        </p:nvSpPr>
        <p:spPr>
          <a:xfrm>
            <a:off x="720720" y="3037680"/>
            <a:ext cx="7914600" cy="822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Goals are also described by conjunctions of literals. For example,</a:t>
            </a:r>
            <a:endParaRPr b="0" lang="en-IN" sz="2400" spc="-1" strike="noStrike">
              <a:solidFill>
                <a:srgbClr val="000000"/>
              </a:solidFill>
              <a:latin typeface="Arial"/>
            </a:endParaRPr>
          </a:p>
        </p:txBody>
      </p:sp>
      <p:sp>
        <p:nvSpPr>
          <p:cNvPr id="416" name="Google Shape;201;p31"/>
          <p:cNvSpPr/>
          <p:nvPr/>
        </p:nvSpPr>
        <p:spPr>
          <a:xfrm>
            <a:off x="704880" y="3612600"/>
            <a:ext cx="199440" cy="3996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2000" spc="-1" strike="noStrike">
              <a:solidFill>
                <a:schemeClr val="dk1"/>
              </a:solidFill>
              <a:latin typeface="Calibri"/>
              <a:ea typeface="Calibri"/>
            </a:endParaRPr>
          </a:p>
        </p:txBody>
      </p:sp>
      <p:sp>
        <p:nvSpPr>
          <p:cNvPr id="417" name="Google Shape;202;p31"/>
          <p:cNvSpPr/>
          <p:nvPr/>
        </p:nvSpPr>
        <p:spPr>
          <a:xfrm>
            <a:off x="720720" y="3802320"/>
            <a:ext cx="9641160" cy="888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400" spc="-1" strike="noStrike">
                <a:solidFill>
                  <a:schemeClr val="dk1"/>
                </a:solidFill>
                <a:latin typeface="Calibri"/>
                <a:ea typeface="Calibri"/>
              </a:rPr>
              <a:t>At(Home)^Have(Milk)^ Have(Bananas)^ Have(Drill)</a:t>
            </a:r>
            <a:endParaRPr b="0" lang="en-IN" sz="2400" spc="-1" strike="noStrike">
              <a:solidFill>
                <a:srgbClr val="000000"/>
              </a:solidFill>
              <a:latin typeface="Arial"/>
            </a:endParaRPr>
          </a:p>
          <a:p>
            <a:pPr>
              <a:lnSpc>
                <a:spcPct val="100000"/>
              </a:lnSpc>
              <a:spcBef>
                <a:spcPts val="1001"/>
              </a:spcBef>
              <a:tabLst>
                <a:tab algn="l" pos="0"/>
              </a:tabLst>
            </a:pPr>
            <a:endParaRPr b="0" lang="en-IN" sz="2000" spc="-1" strike="noStrike">
              <a:solidFill>
                <a:srgbClr val="000000"/>
              </a:solidFill>
              <a:latin typeface="Arial"/>
            </a:endParaRPr>
          </a:p>
        </p:txBody>
      </p:sp>
      <p:sp>
        <p:nvSpPr>
          <p:cNvPr id="418" name="Google Shape;203;p31"/>
          <p:cNvSpPr/>
          <p:nvPr/>
        </p:nvSpPr>
        <p:spPr>
          <a:xfrm>
            <a:off x="857160" y="4069800"/>
            <a:ext cx="199440" cy="3996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2000" spc="-1" strike="noStrike">
              <a:solidFill>
                <a:schemeClr val="dk1"/>
              </a:solidFill>
              <a:latin typeface="Calibri"/>
              <a:ea typeface="Calibri"/>
            </a:endParaRPr>
          </a:p>
        </p:txBody>
      </p:sp>
      <p:sp>
        <p:nvSpPr>
          <p:cNvPr id="419" name="Google Shape;204;p31"/>
          <p:cNvSpPr/>
          <p:nvPr/>
        </p:nvSpPr>
        <p:spPr>
          <a:xfrm>
            <a:off x="720720" y="4150800"/>
            <a:ext cx="9763560" cy="1254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Goals can also contain variables. For example, the goal of being at a store that sells milk would be represented as </a:t>
            </a:r>
            <a:endParaRPr b="0" lang="en-IN" sz="2400" spc="-1" strike="noStrike">
              <a:solidFill>
                <a:srgbClr val="000000"/>
              </a:solidFill>
              <a:latin typeface="Arial"/>
            </a:endParaRPr>
          </a:p>
          <a:p>
            <a:pPr>
              <a:lnSpc>
                <a:spcPct val="100000"/>
              </a:lnSpc>
              <a:spcBef>
                <a:spcPts val="1001"/>
              </a:spcBef>
              <a:tabLst>
                <a:tab algn="l" pos="0"/>
              </a:tabLst>
            </a:pP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4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4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4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4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4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4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193680" y="-10728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Representations for actions</a:t>
            </a:r>
            <a:endParaRPr b="0" lang="en-US" sz="4400" spc="-1" strike="noStrike">
              <a:solidFill>
                <a:srgbClr val="000000"/>
              </a:solidFill>
              <a:latin typeface="Calibri"/>
            </a:endParaRPr>
          </a:p>
        </p:txBody>
      </p:sp>
      <p:sp>
        <p:nvSpPr>
          <p:cNvPr id="421" name="Google Shape;210;p32"/>
          <p:cNvSpPr/>
          <p:nvPr/>
        </p:nvSpPr>
        <p:spPr>
          <a:xfrm>
            <a:off x="2209680" y="609480"/>
            <a:ext cx="7772040" cy="114264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endParaRPr b="0" lang="en-US" sz="4400" spc="-1" strike="noStrike">
              <a:solidFill>
                <a:schemeClr val="dk2"/>
              </a:solidFill>
              <a:latin typeface="Times New Roman"/>
              <a:ea typeface="Times New Roman"/>
            </a:endParaRPr>
          </a:p>
        </p:txBody>
      </p:sp>
      <p:sp>
        <p:nvSpPr>
          <p:cNvPr id="422" name="Google Shape;211;p32"/>
          <p:cNvSpPr/>
          <p:nvPr/>
        </p:nvSpPr>
        <p:spPr>
          <a:xfrm>
            <a:off x="313560" y="1286640"/>
            <a:ext cx="11294640" cy="4875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Our STRIPS operators consist of three components:</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 </a:t>
            </a:r>
            <a:r>
              <a:rPr b="0" lang="en-US" sz="2400" spc="-1" strike="noStrike">
                <a:solidFill>
                  <a:schemeClr val="dk1"/>
                </a:solidFill>
                <a:latin typeface="Calibri"/>
                <a:ea typeface="Calibri"/>
              </a:rPr>
              <a:t>the </a:t>
            </a:r>
            <a:r>
              <a:rPr b="1" i="1" lang="en-US" sz="2400" spc="-1" strike="noStrike">
                <a:solidFill>
                  <a:schemeClr val="dk1"/>
                </a:solidFill>
                <a:latin typeface="Calibri"/>
                <a:ea typeface="Calibri"/>
              </a:rPr>
              <a:t>action description</a:t>
            </a:r>
            <a:r>
              <a:rPr b="0" lang="en-US" sz="2400" spc="-1" strike="noStrike">
                <a:solidFill>
                  <a:schemeClr val="dk1"/>
                </a:solidFill>
                <a:latin typeface="Calibri"/>
                <a:ea typeface="Calibri"/>
              </a:rPr>
              <a:t> is what an agent actually returns to the environment in order to do something.</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 </a:t>
            </a:r>
            <a:r>
              <a:rPr b="0" lang="en-US" sz="2400" spc="-1" strike="noStrike">
                <a:solidFill>
                  <a:schemeClr val="dk1"/>
                </a:solidFill>
                <a:latin typeface="Calibri"/>
                <a:ea typeface="Calibri"/>
              </a:rPr>
              <a:t>the </a:t>
            </a:r>
            <a:r>
              <a:rPr b="1" i="1" lang="en-US" sz="2400" spc="-1" strike="noStrike">
                <a:solidFill>
                  <a:schemeClr val="dk1"/>
                </a:solidFill>
                <a:latin typeface="Calibri"/>
                <a:ea typeface="Calibri"/>
              </a:rPr>
              <a:t>precondition</a:t>
            </a:r>
            <a:r>
              <a:rPr b="0" lang="en-US" sz="2400" spc="-1" strike="noStrike">
                <a:solidFill>
                  <a:schemeClr val="dk1"/>
                </a:solidFill>
                <a:latin typeface="Calibri"/>
                <a:ea typeface="Calibri"/>
              </a:rPr>
              <a:t> is a conjunction of atoms (positive literals) that says what must be true before the operator can be applied.</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 </a:t>
            </a:r>
            <a:r>
              <a:rPr b="0" lang="en-US" sz="2400" spc="-1" strike="noStrike">
                <a:solidFill>
                  <a:schemeClr val="dk1"/>
                </a:solidFill>
                <a:latin typeface="Calibri"/>
                <a:ea typeface="Calibri"/>
              </a:rPr>
              <a:t>the </a:t>
            </a:r>
            <a:r>
              <a:rPr b="1" i="1" lang="en-US" sz="2400" spc="-1" strike="noStrike">
                <a:solidFill>
                  <a:schemeClr val="dk1"/>
                </a:solidFill>
                <a:latin typeface="Calibri"/>
                <a:ea typeface="Calibri"/>
              </a:rPr>
              <a:t>effect</a:t>
            </a:r>
            <a:r>
              <a:rPr b="0" lang="en-US" sz="2400" spc="-1" strike="noStrike">
                <a:solidFill>
                  <a:schemeClr val="dk1"/>
                </a:solidFill>
                <a:latin typeface="Calibri"/>
                <a:ea typeface="Calibri"/>
              </a:rPr>
              <a:t> of an operator is a conjunction of literals (positive or negative) that describes how the situation changes when the operator is applied.</a:t>
            </a:r>
            <a:endParaRPr b="0" lang="en-IN" sz="2400" spc="-1" strike="noStrike">
              <a:solidFill>
                <a:srgbClr val="000000"/>
              </a:solidFill>
              <a:latin typeface="Arial"/>
            </a:endParaRPr>
          </a:p>
          <a:p>
            <a:pPr>
              <a:lnSpc>
                <a:spcPct val="100000"/>
              </a:lnSpc>
              <a:spcBef>
                <a:spcPts val="1199"/>
              </a:spcBef>
              <a:tabLst>
                <a:tab algn="l" pos="0"/>
              </a:tabLst>
            </a:pPr>
            <a:r>
              <a:rPr b="0" lang="en-US" sz="2400" spc="-1" strike="noStrike">
                <a:solidFill>
                  <a:schemeClr val="dk1"/>
                </a:solidFill>
                <a:latin typeface="Calibri"/>
                <a:ea typeface="Calibri"/>
              </a:rPr>
              <a:t>Here’s an example for the operator for going from one place to another:</a:t>
            </a:r>
            <a:endParaRPr b="0" lang="en-IN" sz="2400" spc="-1" strike="noStrike">
              <a:solidFill>
                <a:srgbClr val="000000"/>
              </a:solidFill>
              <a:latin typeface="Arial"/>
            </a:endParaRPr>
          </a:p>
          <a:p>
            <a:pPr>
              <a:lnSpc>
                <a:spcPct val="100000"/>
              </a:lnSpc>
              <a:spcBef>
                <a:spcPts val="1199"/>
              </a:spcBef>
              <a:tabLst>
                <a:tab algn="l" pos="0"/>
              </a:tabLst>
            </a:pPr>
            <a:r>
              <a:rPr b="1" lang="en-US" sz="2400" spc="-1" strike="noStrike">
                <a:solidFill>
                  <a:schemeClr val="dk1"/>
                </a:solidFill>
                <a:latin typeface="Calibri"/>
                <a:ea typeface="Calibri"/>
              </a:rPr>
              <a:t>Op(Action:Go(there), Precond:At(here)^Path(here, there), Effect:At(there)^ ¬At(here)) </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176400" y="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Search through World Space</a:t>
            </a:r>
            <a:endParaRPr b="0" lang="en-US" sz="4400" spc="-1" strike="noStrike">
              <a:solidFill>
                <a:srgbClr val="000000"/>
              </a:solidFill>
              <a:latin typeface="Calibri"/>
            </a:endParaRPr>
          </a:p>
        </p:txBody>
      </p:sp>
      <p:sp>
        <p:nvSpPr>
          <p:cNvPr id="424" name="Google Shape;217;p33"/>
          <p:cNvSpPr/>
          <p:nvPr/>
        </p:nvSpPr>
        <p:spPr>
          <a:xfrm>
            <a:off x="311400" y="1215000"/>
            <a:ext cx="11279520" cy="531720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0" lang="en-US" sz="2800" spc="-1" strike="noStrike">
                <a:solidFill>
                  <a:schemeClr val="dk1"/>
                </a:solidFill>
                <a:latin typeface="Calibri"/>
                <a:ea typeface="Calibri"/>
              </a:rPr>
              <a:t>The simplest way to build a planner is to cast the planning problem as search through the space of world states. Each node in the graph denotes a state of the world, and arcs connect worlds that can be reached by executing a single action. We would call it a </a:t>
            </a:r>
            <a:r>
              <a:rPr b="1" lang="en-US" sz="2800" spc="-1" strike="noStrike">
                <a:solidFill>
                  <a:schemeClr val="dk1"/>
                </a:solidFill>
                <a:latin typeface="Calibri"/>
                <a:ea typeface="Calibri"/>
              </a:rPr>
              <a:t>situation space</a:t>
            </a:r>
            <a:r>
              <a:rPr b="0" lang="en-US" sz="2800" spc="-1" strike="noStrike">
                <a:solidFill>
                  <a:schemeClr val="dk1"/>
                </a:solidFill>
                <a:latin typeface="Calibri"/>
                <a:ea typeface="Calibri"/>
              </a:rPr>
              <a:t> planner because it searches through the space of possible situations.</a:t>
            </a:r>
            <a:endParaRPr b="0" lang="en-IN" sz="2800" spc="-1" strike="noStrike">
              <a:solidFill>
                <a:srgbClr val="000000"/>
              </a:solidFill>
              <a:latin typeface="Arial"/>
            </a:endParaRPr>
          </a:p>
          <a:p>
            <a:pPr algn="just">
              <a:lnSpc>
                <a:spcPct val="100000"/>
              </a:lnSpc>
              <a:spcBef>
                <a:spcPts val="1400"/>
              </a:spcBef>
              <a:tabLst>
                <a:tab algn="l" pos="0"/>
              </a:tabLst>
            </a:pPr>
            <a:r>
              <a:rPr b="0" lang="en-US" sz="2800" spc="-1" strike="noStrike">
                <a:solidFill>
                  <a:schemeClr val="dk1"/>
                </a:solidFill>
                <a:latin typeface="Calibri"/>
                <a:ea typeface="Calibri"/>
              </a:rPr>
              <a:t>There are two types of planners:</a:t>
            </a:r>
            <a:endParaRPr b="0" lang="en-IN" sz="2800" spc="-1" strike="noStrike">
              <a:solidFill>
                <a:srgbClr val="000000"/>
              </a:solidFill>
              <a:latin typeface="Arial"/>
            </a:endParaRPr>
          </a:p>
          <a:p>
            <a:pPr algn="just">
              <a:lnSpc>
                <a:spcPct val="100000"/>
              </a:lnSpc>
              <a:spcBef>
                <a:spcPts val="1400"/>
              </a:spcBef>
              <a:tabLst>
                <a:tab algn="l" pos="0"/>
              </a:tabLst>
            </a:pPr>
            <a:r>
              <a:rPr b="1" lang="en-US" sz="2800" spc="-1" strike="noStrike">
                <a:solidFill>
                  <a:schemeClr val="dk1"/>
                </a:solidFill>
                <a:latin typeface="Calibri"/>
                <a:ea typeface="Calibri"/>
              </a:rPr>
              <a:t>Progression Planner</a:t>
            </a:r>
            <a:r>
              <a:rPr b="0" lang="en-US" sz="2800" spc="-1" strike="noStrike">
                <a:solidFill>
                  <a:schemeClr val="dk1"/>
                </a:solidFill>
                <a:latin typeface="Calibri"/>
                <a:ea typeface="Calibri"/>
              </a:rPr>
              <a:t>: it searches forward from the initial situation to the goal situation. </a:t>
            </a:r>
            <a:endParaRPr b="0" lang="en-IN" sz="2800" spc="-1" strike="noStrike">
              <a:solidFill>
                <a:srgbClr val="000000"/>
              </a:solidFill>
              <a:latin typeface="Arial"/>
            </a:endParaRPr>
          </a:p>
          <a:p>
            <a:pPr algn="just">
              <a:lnSpc>
                <a:spcPct val="100000"/>
              </a:lnSpc>
              <a:spcBef>
                <a:spcPts val="1400"/>
              </a:spcBef>
              <a:tabLst>
                <a:tab algn="l" pos="0"/>
              </a:tabLst>
            </a:pPr>
            <a:r>
              <a:rPr b="1" lang="en-US" sz="2800" spc="-1" strike="noStrike">
                <a:solidFill>
                  <a:schemeClr val="dk1"/>
                </a:solidFill>
                <a:latin typeface="Calibri"/>
                <a:ea typeface="Calibri"/>
              </a:rPr>
              <a:t>Regression Planner</a:t>
            </a:r>
            <a:r>
              <a:rPr b="0" lang="en-US" sz="2800" spc="-1" strike="noStrike">
                <a:solidFill>
                  <a:schemeClr val="dk1"/>
                </a:solidFill>
                <a:latin typeface="Calibri"/>
                <a:ea typeface="Calibri"/>
              </a:rPr>
              <a:t>: it searches backward from the goal situation to the initial situation.</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Search through the Space of Plans</a:t>
            </a:r>
            <a:endParaRPr b="0" lang="en-US" sz="4400" spc="-1" strike="noStrike">
              <a:solidFill>
                <a:srgbClr val="000000"/>
              </a:solidFill>
              <a:latin typeface="Calibri"/>
            </a:endParaRPr>
          </a:p>
        </p:txBody>
      </p:sp>
      <p:sp>
        <p:nvSpPr>
          <p:cNvPr id="426" name="Google Shape;223;p34"/>
          <p:cNvSpPr/>
          <p:nvPr/>
        </p:nvSpPr>
        <p:spPr>
          <a:xfrm>
            <a:off x="346320" y="1510920"/>
            <a:ext cx="11462400" cy="444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An alternative is to search through space of plans  rather than space of situations i.e plan-space node denote plans  </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  </a:t>
            </a:r>
            <a:r>
              <a:rPr b="0" lang="en-US" sz="2400" spc="-1" strike="noStrike">
                <a:solidFill>
                  <a:schemeClr val="dk1"/>
                </a:solidFill>
                <a:latin typeface="Calibri"/>
                <a:ea typeface="Calibri"/>
              </a:rPr>
              <a:t>Start with a simple partial plan</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Expand the plan until the complete plan is developed</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Operators in this step:</a:t>
            </a:r>
            <a:endParaRPr b="0" lang="en-IN" sz="2400" spc="-1" strike="noStrike">
              <a:solidFill>
                <a:srgbClr val="000000"/>
              </a:solidFill>
              <a:latin typeface="Arial"/>
            </a:endParaRPr>
          </a:p>
          <a:p>
            <a:pPr lvl="1" marL="457200"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Adding a step</a:t>
            </a:r>
            <a:endParaRPr b="0" lang="en-IN" sz="2400" spc="-1" strike="noStrike">
              <a:solidFill>
                <a:srgbClr val="000000"/>
              </a:solidFill>
              <a:latin typeface="Arial"/>
            </a:endParaRPr>
          </a:p>
          <a:p>
            <a:pPr lvl="1" marL="457200"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Imposing an ordering that puts one step after another</a:t>
            </a:r>
            <a:endParaRPr b="0" lang="en-IN" sz="2400" spc="-1" strike="noStrike">
              <a:solidFill>
                <a:srgbClr val="000000"/>
              </a:solidFill>
              <a:latin typeface="Arial"/>
            </a:endParaRPr>
          </a:p>
          <a:p>
            <a:pPr lvl="1" marL="457200"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Instantiating a previously unbound variable</a:t>
            </a:r>
            <a:endParaRPr b="0" lang="en-IN" sz="2400" spc="-1" strike="noStrike">
              <a:solidFill>
                <a:srgbClr val="000000"/>
              </a:solidFill>
              <a:latin typeface="Arial"/>
            </a:endParaRPr>
          </a:p>
          <a:p>
            <a:pPr indent="-152280">
              <a:lnSpc>
                <a:spcPct val="100000"/>
              </a:lnSpc>
              <a:spcBef>
                <a:spcPts val="1199"/>
              </a:spcBef>
              <a:buClr>
                <a:srgbClr val="000000"/>
              </a:buClr>
              <a:buFont typeface="Calibri"/>
              <a:buChar char="•"/>
              <a:tabLst>
                <a:tab algn="l" pos="0"/>
              </a:tabLst>
            </a:pPr>
            <a:r>
              <a:rPr b="0" lang="en-US" sz="2400" spc="-1" strike="noStrike">
                <a:solidFill>
                  <a:schemeClr val="dk1"/>
                </a:solidFill>
                <a:latin typeface="Calibri"/>
                <a:ea typeface="Calibri"/>
              </a:rPr>
              <a:t>The solution 🡪 final plan     Path 🡪 irrelevant</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248040" y="133200"/>
            <a:ext cx="10515240" cy="1325160"/>
          </a:xfrm>
          <a:prstGeom prst="rect">
            <a:avLst/>
          </a:prstGeom>
          <a:noFill/>
          <a:ln w="0">
            <a:noFill/>
          </a:ln>
        </p:spPr>
        <p:txBody>
          <a:bodyPr anchor="ctr">
            <a:normAutofit/>
          </a:bodyPr>
          <a:p>
            <a:pPr indent="0">
              <a:lnSpc>
                <a:spcPct val="90000"/>
              </a:lnSpc>
              <a:buNone/>
              <a:tabLst>
                <a:tab algn="l" pos="0"/>
              </a:tabLst>
            </a:pPr>
            <a:r>
              <a:rPr b="1" lang="en-US" sz="4400" spc="-1" strike="noStrike">
                <a:solidFill>
                  <a:srgbClr val="000000"/>
                </a:solidFill>
                <a:latin typeface="Calibri Light"/>
              </a:rPr>
              <a:t>Representation of Plans</a:t>
            </a:r>
            <a:r>
              <a:rPr b="1" lang="en-US" sz="4400" spc="-1" strike="noStrike">
                <a:solidFill>
                  <a:srgbClr val="000000"/>
                </a:solidFill>
                <a:latin typeface="Calibri Light"/>
              </a:rPr>
              <a:t>	</a:t>
            </a:r>
            <a:endParaRPr b="0" lang="en-US" sz="4400" spc="-1" strike="noStrike">
              <a:solidFill>
                <a:srgbClr val="000000"/>
              </a:solidFill>
              <a:latin typeface="Calibri"/>
            </a:endParaRPr>
          </a:p>
        </p:txBody>
      </p:sp>
      <p:sp>
        <p:nvSpPr>
          <p:cNvPr id="428" name="Google Shape;229;p35"/>
          <p:cNvSpPr/>
          <p:nvPr/>
        </p:nvSpPr>
        <p:spPr>
          <a:xfrm>
            <a:off x="248040" y="1458720"/>
            <a:ext cx="11568960" cy="560196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r>
              <a:rPr b="0" lang="en-US" sz="2800" spc="-1" strike="noStrike">
                <a:solidFill>
                  <a:schemeClr val="dk1"/>
                </a:solidFill>
                <a:latin typeface="Calibri"/>
                <a:ea typeface="Calibri"/>
              </a:rPr>
              <a:t>Consider a simple problem:</a:t>
            </a:r>
            <a:endParaRPr b="0" lang="en-IN" sz="2800" spc="-1" strike="noStrike">
              <a:solidFill>
                <a:srgbClr val="000000"/>
              </a:solidFill>
              <a:latin typeface="Arial"/>
            </a:endParaRPr>
          </a:p>
          <a:p>
            <a:pPr lvl="1" marL="457200" indent="-177840" algn="just">
              <a:lnSpc>
                <a:spcPct val="100000"/>
              </a:lnSpc>
              <a:spcBef>
                <a:spcPts val="1400"/>
              </a:spcBef>
              <a:buClr>
                <a:srgbClr val="000000"/>
              </a:buClr>
              <a:buFont typeface="Calibri"/>
              <a:buChar char="•"/>
              <a:tabLst>
                <a:tab algn="l" pos="0"/>
              </a:tabLst>
            </a:pPr>
            <a:r>
              <a:rPr b="0" lang="en-US" sz="2800" spc="-1" strike="noStrike">
                <a:solidFill>
                  <a:schemeClr val="dk1"/>
                </a:solidFill>
                <a:latin typeface="Calibri"/>
                <a:ea typeface="Calibri"/>
              </a:rPr>
              <a:t>Putting on a pair of shoes</a:t>
            </a:r>
            <a:endParaRPr b="0" lang="en-IN" sz="2800" spc="-1" strike="noStrike">
              <a:solidFill>
                <a:srgbClr val="000000"/>
              </a:solidFill>
              <a:latin typeface="Arial"/>
            </a:endParaRPr>
          </a:p>
          <a:p>
            <a:pPr indent="-177840" algn="just">
              <a:lnSpc>
                <a:spcPct val="100000"/>
              </a:lnSpc>
              <a:spcBef>
                <a:spcPts val="1400"/>
              </a:spcBef>
              <a:buClr>
                <a:srgbClr val="000000"/>
              </a:buClr>
              <a:buFont typeface="Calibri"/>
              <a:buChar char="•"/>
              <a:tabLst>
                <a:tab algn="l" pos="0"/>
              </a:tabLst>
            </a:pPr>
            <a:r>
              <a:rPr b="0" lang="en-US" sz="2800" spc="-1" strike="noStrike">
                <a:solidFill>
                  <a:schemeClr val="dk1"/>
                </a:solidFill>
                <a:latin typeface="Calibri"/>
                <a:ea typeface="Calibri"/>
              </a:rPr>
              <a:t>Goal 🡪RightShoeOn ^ LeftShoeOn</a:t>
            </a:r>
            <a:endParaRPr b="0" lang="en-IN" sz="2800" spc="-1" strike="noStrike">
              <a:solidFill>
                <a:srgbClr val="000000"/>
              </a:solidFill>
              <a:latin typeface="Arial"/>
            </a:endParaRPr>
          </a:p>
          <a:p>
            <a:pPr indent="-177840" algn="just">
              <a:lnSpc>
                <a:spcPct val="100000"/>
              </a:lnSpc>
              <a:spcBef>
                <a:spcPts val="1400"/>
              </a:spcBef>
              <a:buClr>
                <a:srgbClr val="000000"/>
              </a:buClr>
              <a:buFont typeface="Calibri"/>
              <a:buChar char="•"/>
              <a:tabLst>
                <a:tab algn="l" pos="0"/>
              </a:tabLst>
            </a:pPr>
            <a:r>
              <a:rPr b="0" lang="en-US" sz="2800" spc="-1" strike="noStrike">
                <a:solidFill>
                  <a:schemeClr val="dk1"/>
                </a:solidFill>
                <a:latin typeface="Calibri"/>
                <a:ea typeface="Calibri"/>
              </a:rPr>
              <a:t>Four operators:</a:t>
            </a:r>
            <a:endParaRPr b="0" lang="en-IN" sz="2800" spc="-1" strike="noStrike">
              <a:solidFill>
                <a:srgbClr val="000000"/>
              </a:solidFill>
              <a:latin typeface="Arial"/>
            </a:endParaRPr>
          </a:p>
          <a:p>
            <a:pPr lvl="1" marL="457200" indent="-177840" algn="just">
              <a:lnSpc>
                <a:spcPct val="100000"/>
              </a:lnSpc>
              <a:spcBef>
                <a:spcPts val="1400"/>
              </a:spcBef>
              <a:buClr>
                <a:srgbClr val="000000"/>
              </a:buClr>
              <a:buFont typeface="Calibri"/>
              <a:buChar char="•"/>
              <a:tabLst>
                <a:tab algn="l" pos="0"/>
              </a:tabLst>
            </a:pPr>
            <a:r>
              <a:rPr b="1" lang="en-US" sz="2800" spc="-1" strike="noStrike">
                <a:solidFill>
                  <a:schemeClr val="dk1"/>
                </a:solidFill>
                <a:latin typeface="Calibri"/>
                <a:ea typeface="Calibri"/>
              </a:rPr>
              <a:t>Op(Action:RightShoe,PreCond:RightSockOn,Effect:RightShoeON)</a:t>
            </a:r>
            <a:endParaRPr b="0" lang="en-IN" sz="2800" spc="-1" strike="noStrike">
              <a:solidFill>
                <a:srgbClr val="000000"/>
              </a:solidFill>
              <a:latin typeface="Arial"/>
            </a:endParaRPr>
          </a:p>
          <a:p>
            <a:pPr lvl="1" marL="457200" indent="-177840" algn="just">
              <a:lnSpc>
                <a:spcPct val="100000"/>
              </a:lnSpc>
              <a:spcBef>
                <a:spcPts val="1400"/>
              </a:spcBef>
              <a:buClr>
                <a:srgbClr val="000000"/>
              </a:buClr>
              <a:buFont typeface="Calibri"/>
              <a:buChar char="•"/>
              <a:tabLst>
                <a:tab algn="l" pos="0"/>
              </a:tabLst>
            </a:pPr>
            <a:r>
              <a:rPr b="1" lang="en-US" sz="2800" spc="-1" strike="noStrike">
                <a:solidFill>
                  <a:schemeClr val="dk1"/>
                </a:solidFill>
                <a:latin typeface="Calibri"/>
                <a:ea typeface="Calibri"/>
              </a:rPr>
              <a:t>Op(Action:RightSock , Effect: RightSockOn)</a:t>
            </a:r>
            <a:endParaRPr b="0" lang="en-IN" sz="2800" spc="-1" strike="noStrike">
              <a:solidFill>
                <a:srgbClr val="000000"/>
              </a:solidFill>
              <a:latin typeface="Arial"/>
            </a:endParaRPr>
          </a:p>
          <a:p>
            <a:pPr lvl="1" marL="457200" indent="-177840" algn="just">
              <a:lnSpc>
                <a:spcPct val="100000"/>
              </a:lnSpc>
              <a:spcBef>
                <a:spcPts val="1400"/>
              </a:spcBef>
              <a:buClr>
                <a:srgbClr val="000000"/>
              </a:buClr>
              <a:buFont typeface="Calibri"/>
              <a:buChar char="•"/>
              <a:tabLst>
                <a:tab algn="l" pos="0"/>
              </a:tabLst>
            </a:pPr>
            <a:r>
              <a:rPr b="1" lang="en-US" sz="2800" spc="-1" strike="noStrike">
                <a:solidFill>
                  <a:schemeClr val="dk1"/>
                </a:solidFill>
                <a:latin typeface="Calibri"/>
                <a:ea typeface="Calibri"/>
              </a:rPr>
              <a:t>Op(Action:LeftShoe, Precond:LeftSockOn, Effect:LeftShoeOn)</a:t>
            </a:r>
            <a:endParaRPr b="0" lang="en-IN" sz="2800" spc="-1" strike="noStrike">
              <a:solidFill>
                <a:srgbClr val="000000"/>
              </a:solidFill>
              <a:latin typeface="Arial"/>
            </a:endParaRPr>
          </a:p>
          <a:p>
            <a:pPr lvl="1" marL="457200" indent="-177840" algn="just">
              <a:lnSpc>
                <a:spcPct val="100000"/>
              </a:lnSpc>
              <a:spcBef>
                <a:spcPts val="1400"/>
              </a:spcBef>
              <a:buClr>
                <a:srgbClr val="000000"/>
              </a:buClr>
              <a:buFont typeface="Calibri"/>
              <a:buChar char="•"/>
              <a:tabLst>
                <a:tab algn="l" pos="0"/>
              </a:tabLst>
            </a:pPr>
            <a:r>
              <a:rPr b="1" lang="en-US" sz="2800" spc="-1" strike="noStrike">
                <a:solidFill>
                  <a:schemeClr val="dk1"/>
                </a:solidFill>
                <a:latin typeface="Calibri"/>
                <a:ea typeface="Calibri"/>
              </a:rPr>
              <a:t>Op(Action:LeftSock,Effect:LeftSockOn)</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pic>
        <p:nvPicPr>
          <p:cNvPr id="185" name="Content Placeholder 3" descr=""/>
          <p:cNvPicPr/>
          <p:nvPr/>
        </p:nvPicPr>
        <p:blipFill>
          <a:blip r:embed="rId1"/>
          <a:stretch/>
        </p:blipFill>
        <p:spPr>
          <a:xfrm>
            <a:off x="0" y="108720"/>
            <a:ext cx="12191760" cy="6748920"/>
          </a:xfrm>
          <a:prstGeom prst="rect">
            <a:avLst/>
          </a:prstGeom>
          <a:ln w="0">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Google Shape;234;p36"/>
          <p:cNvSpPr/>
          <p:nvPr/>
        </p:nvSpPr>
        <p:spPr>
          <a:xfrm>
            <a:off x="435600" y="914400"/>
            <a:ext cx="11111760" cy="5419080"/>
          </a:xfrm>
          <a:prstGeom prst="rect">
            <a:avLst/>
          </a:prstGeom>
          <a:noFill/>
          <a:ln w="0">
            <a:noFill/>
          </a:ln>
        </p:spPr>
        <p:style>
          <a:lnRef idx="0"/>
          <a:fillRef idx="0"/>
          <a:effectRef idx="0"/>
          <a:fontRef idx="minor"/>
        </p:style>
        <p:txBody>
          <a:bodyPr anchor="t">
            <a:spAutoFit/>
          </a:bodyPr>
          <a:p>
            <a:pPr marL="457200" indent="-457200">
              <a:lnSpc>
                <a:spcPct val="100000"/>
              </a:lnSpc>
              <a:tabLst>
                <a:tab algn="l" pos="0"/>
              </a:tabLst>
            </a:pPr>
            <a:r>
              <a:rPr b="1" lang="en-US" sz="2400" spc="-1" strike="noStrike">
                <a:solidFill>
                  <a:schemeClr val="dk1"/>
                </a:solidFill>
                <a:latin typeface="Times New Roman"/>
                <a:ea typeface="Times New Roman"/>
              </a:rPr>
              <a:t>Least Commitment</a:t>
            </a:r>
            <a:r>
              <a:rPr b="0" lang="en-US" sz="2400" spc="-1" strike="noStrike">
                <a:solidFill>
                  <a:schemeClr val="dk1"/>
                </a:solidFill>
                <a:latin typeface="Times New Roman"/>
                <a:ea typeface="Times New Roman"/>
              </a:rPr>
              <a:t> –</a:t>
            </a:r>
            <a:endParaRPr b="0" lang="en-IN" sz="2400" spc="-1" strike="noStrike">
              <a:solidFill>
                <a:srgbClr val="000000"/>
              </a:solidFill>
              <a:latin typeface="Arial"/>
            </a:endParaRPr>
          </a:p>
          <a:p>
            <a:pPr marL="457200" indent="-457200">
              <a:lnSpc>
                <a:spcPct val="100000"/>
              </a:lnSpc>
              <a:spcBef>
                <a:spcPts val="1199"/>
              </a:spcBef>
              <a:tabLst>
                <a:tab algn="l" pos="0"/>
              </a:tabLst>
            </a:pPr>
            <a:r>
              <a:rPr b="0" lang="en-US" sz="2400" spc="-1" strike="noStrike">
                <a:solidFill>
                  <a:schemeClr val="dk1"/>
                </a:solidFill>
                <a:latin typeface="Times New Roman"/>
                <a:ea typeface="Times New Roman"/>
              </a:rPr>
              <a:t>	</a:t>
            </a:r>
            <a:r>
              <a:rPr b="0" lang="en-US" sz="2400" spc="-1" strike="noStrike">
                <a:solidFill>
                  <a:schemeClr val="dk1"/>
                </a:solidFill>
                <a:latin typeface="Times New Roman"/>
                <a:ea typeface="Times New Roman"/>
              </a:rPr>
              <a:t>One should make choices only about things that you currently care about  ,leaving the others to be worked out later.</a:t>
            </a:r>
            <a:endParaRPr b="0" lang="en-IN" sz="2400" spc="-1" strike="noStrike">
              <a:solidFill>
                <a:srgbClr val="000000"/>
              </a:solidFill>
              <a:latin typeface="Arial"/>
            </a:endParaRPr>
          </a:p>
          <a:p>
            <a:pPr marL="457200" indent="-457200">
              <a:lnSpc>
                <a:spcPct val="100000"/>
              </a:lnSpc>
              <a:spcBef>
                <a:spcPts val="1199"/>
              </a:spcBef>
              <a:tabLst>
                <a:tab algn="l" pos="0"/>
              </a:tabLst>
            </a:pPr>
            <a:r>
              <a:rPr b="1" lang="en-US" sz="2400" spc="-1" strike="noStrike">
                <a:solidFill>
                  <a:schemeClr val="dk1"/>
                </a:solidFill>
                <a:latin typeface="Times New Roman"/>
                <a:ea typeface="Times New Roman"/>
              </a:rPr>
              <a:t>Partial Order Planner</a:t>
            </a:r>
            <a:r>
              <a:rPr b="0" lang="en-US" sz="2400" spc="-1" strike="noStrike">
                <a:solidFill>
                  <a:schemeClr val="dk1"/>
                </a:solidFill>
                <a:latin typeface="Times New Roman"/>
                <a:ea typeface="Times New Roman"/>
              </a:rPr>
              <a:t> –</a:t>
            </a:r>
            <a:endParaRPr b="0" lang="en-IN" sz="2400" spc="-1" strike="noStrike">
              <a:solidFill>
                <a:srgbClr val="000000"/>
              </a:solidFill>
              <a:latin typeface="Arial"/>
            </a:endParaRPr>
          </a:p>
          <a:p>
            <a:pPr marL="457200" indent="-457200">
              <a:lnSpc>
                <a:spcPct val="100000"/>
              </a:lnSpc>
              <a:spcBef>
                <a:spcPts val="1199"/>
              </a:spcBef>
              <a:tabLst>
                <a:tab algn="l" pos="0"/>
              </a:tabLst>
            </a:pPr>
            <a:r>
              <a:rPr b="0" lang="en-US" sz="2400" spc="-1" strike="noStrike">
                <a:solidFill>
                  <a:schemeClr val="dk1"/>
                </a:solidFill>
                <a:latin typeface="Times New Roman"/>
                <a:ea typeface="Times New Roman"/>
              </a:rPr>
              <a:t>A planner that can represent plans in which some steps are ordered (before or after) w.r.t  each other and other steps are unordered.</a:t>
            </a:r>
            <a:endParaRPr b="0" lang="en-IN" sz="2400" spc="-1" strike="noStrike">
              <a:solidFill>
                <a:srgbClr val="000000"/>
              </a:solidFill>
              <a:latin typeface="Arial"/>
            </a:endParaRPr>
          </a:p>
          <a:p>
            <a:pPr marL="457200" indent="-457200">
              <a:lnSpc>
                <a:spcPct val="100000"/>
              </a:lnSpc>
              <a:spcBef>
                <a:spcPts val="1199"/>
              </a:spcBef>
              <a:tabLst>
                <a:tab algn="l" pos="0"/>
              </a:tabLst>
            </a:pPr>
            <a:r>
              <a:rPr b="1" lang="en-US" sz="2400" spc="-1" strike="noStrike">
                <a:solidFill>
                  <a:schemeClr val="dk1"/>
                </a:solidFill>
                <a:latin typeface="Times New Roman"/>
                <a:ea typeface="Times New Roman"/>
              </a:rPr>
              <a:t>Total Order Planner</a:t>
            </a:r>
            <a:r>
              <a:rPr b="0" lang="en-US" sz="2400" spc="-1" strike="noStrike">
                <a:solidFill>
                  <a:schemeClr val="dk1"/>
                </a:solidFill>
                <a:latin typeface="Times New Roman"/>
                <a:ea typeface="Times New Roman"/>
              </a:rPr>
              <a:t>—</a:t>
            </a:r>
            <a:endParaRPr b="0" lang="en-IN" sz="2400" spc="-1" strike="noStrike">
              <a:solidFill>
                <a:srgbClr val="000000"/>
              </a:solidFill>
              <a:latin typeface="Arial"/>
            </a:endParaRPr>
          </a:p>
          <a:p>
            <a:pPr marL="457200" indent="-457200">
              <a:lnSpc>
                <a:spcPct val="100000"/>
              </a:lnSpc>
              <a:spcBef>
                <a:spcPts val="1199"/>
              </a:spcBef>
              <a:tabLst>
                <a:tab algn="l" pos="0"/>
              </a:tabLst>
            </a:pPr>
            <a:r>
              <a:rPr b="0" lang="en-US" sz="2400" spc="-1" strike="noStrike">
                <a:solidFill>
                  <a:schemeClr val="dk1"/>
                </a:solidFill>
                <a:latin typeface="Times New Roman"/>
                <a:ea typeface="Times New Roman"/>
              </a:rPr>
              <a:t>Planner in which plans consist of a simple lists of steps</a:t>
            </a:r>
            <a:endParaRPr b="0" lang="en-IN" sz="2400" spc="-1" strike="noStrike">
              <a:solidFill>
                <a:srgbClr val="000000"/>
              </a:solidFill>
              <a:latin typeface="Arial"/>
            </a:endParaRPr>
          </a:p>
          <a:p>
            <a:pPr marL="457200" indent="-457200">
              <a:lnSpc>
                <a:spcPct val="100000"/>
              </a:lnSpc>
              <a:spcBef>
                <a:spcPts val="1199"/>
              </a:spcBef>
              <a:tabLst>
                <a:tab algn="l" pos="0"/>
              </a:tabLst>
            </a:pPr>
            <a:r>
              <a:rPr b="1" lang="en-US" sz="2400" spc="-1" strike="noStrike">
                <a:solidFill>
                  <a:schemeClr val="dk1"/>
                </a:solidFill>
                <a:latin typeface="Times New Roman"/>
                <a:ea typeface="Times New Roman"/>
              </a:rPr>
              <a:t>Linearization  of P</a:t>
            </a:r>
            <a:r>
              <a:rPr b="0" lang="en-US" sz="2400" spc="-1" strike="noStrike">
                <a:solidFill>
                  <a:schemeClr val="dk1"/>
                </a:solidFill>
                <a:latin typeface="Times New Roman"/>
                <a:ea typeface="Times New Roman"/>
              </a:rPr>
              <a:t>—</a:t>
            </a:r>
            <a:endParaRPr b="0" lang="en-IN" sz="2400" spc="-1" strike="noStrike">
              <a:solidFill>
                <a:srgbClr val="000000"/>
              </a:solidFill>
              <a:latin typeface="Arial"/>
            </a:endParaRPr>
          </a:p>
          <a:p>
            <a:pPr marL="457200" indent="-457200">
              <a:lnSpc>
                <a:spcPct val="100000"/>
              </a:lnSpc>
              <a:spcBef>
                <a:spcPts val="1199"/>
              </a:spcBef>
              <a:tabLst>
                <a:tab algn="l" pos="0"/>
              </a:tabLst>
            </a:pPr>
            <a:r>
              <a:rPr b="0" lang="en-US" sz="2400" spc="-1" strike="noStrike">
                <a:solidFill>
                  <a:schemeClr val="dk1"/>
                </a:solidFill>
                <a:latin typeface="Times New Roman"/>
                <a:ea typeface="Times New Roman"/>
              </a:rPr>
              <a:t>A totally ordered plan that is derived from a plan P by adding constraints </a:t>
            </a:r>
            <a:endParaRPr b="0" lang="en-IN" sz="2400" spc="-1" strike="noStrike">
              <a:solidFill>
                <a:srgbClr val="000000"/>
              </a:solidFill>
              <a:latin typeface="Arial"/>
            </a:endParaRPr>
          </a:p>
          <a:p>
            <a:pPr marL="457200" indent="-279360">
              <a:lnSpc>
                <a:spcPct val="100000"/>
              </a:lnSpc>
              <a:spcBef>
                <a:spcPts val="1400"/>
              </a:spcBef>
              <a:tabLst>
                <a:tab algn="l" pos="0"/>
              </a:tabLst>
            </a:pP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Google Shape;239;p37"/>
          <p:cNvSpPr/>
          <p:nvPr/>
        </p:nvSpPr>
        <p:spPr>
          <a:xfrm>
            <a:off x="1981080" y="22860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600" spc="-1" strike="noStrike">
                <a:solidFill>
                  <a:schemeClr val="dk1"/>
                </a:solidFill>
                <a:latin typeface="Calibri"/>
                <a:ea typeface="Calibri"/>
              </a:rPr>
              <a:t>Left </a:t>
            </a:r>
            <a:endParaRPr b="0" lang="en-IN"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Calibri"/>
                <a:ea typeface="Calibri"/>
              </a:rPr>
              <a:t>Sock</a:t>
            </a:r>
            <a:endParaRPr b="0" lang="en-IN" sz="1600" spc="-1" strike="noStrike">
              <a:solidFill>
                <a:srgbClr val="000000"/>
              </a:solidFill>
              <a:latin typeface="Arial"/>
            </a:endParaRPr>
          </a:p>
        </p:txBody>
      </p:sp>
      <p:sp>
        <p:nvSpPr>
          <p:cNvPr id="431" name="Google Shape;240;p37"/>
          <p:cNvSpPr/>
          <p:nvPr/>
        </p:nvSpPr>
        <p:spPr>
          <a:xfrm>
            <a:off x="2971800" y="106668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32" name="Google Shape;241;p37"/>
          <p:cNvSpPr/>
          <p:nvPr/>
        </p:nvSpPr>
        <p:spPr>
          <a:xfrm>
            <a:off x="3200400" y="495288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IN" sz="2000" spc="-1" strike="noStrike">
              <a:solidFill>
                <a:srgbClr val="000000"/>
              </a:solidFill>
              <a:latin typeface="Arial"/>
            </a:endParaRPr>
          </a:p>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a:p>
            <a:pPr algn="ctr">
              <a:lnSpc>
                <a:spcPct val="100000"/>
              </a:lnSpc>
              <a:tabLst>
                <a:tab algn="l" pos="0"/>
              </a:tabLst>
            </a:pPr>
            <a:endParaRPr b="0" lang="en-IN" sz="2000" spc="-1" strike="noStrike">
              <a:solidFill>
                <a:srgbClr val="000000"/>
              </a:solidFill>
              <a:latin typeface="Arial"/>
            </a:endParaRPr>
          </a:p>
        </p:txBody>
      </p:sp>
      <p:sp>
        <p:nvSpPr>
          <p:cNvPr id="433" name="Google Shape;242;p37"/>
          <p:cNvSpPr/>
          <p:nvPr/>
        </p:nvSpPr>
        <p:spPr>
          <a:xfrm>
            <a:off x="4267080" y="358128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600" spc="-1" strike="noStrike">
                <a:solidFill>
                  <a:schemeClr val="dk1"/>
                </a:solidFill>
                <a:latin typeface="Calibri"/>
                <a:ea typeface="Calibri"/>
              </a:rPr>
              <a:t>Right </a:t>
            </a:r>
            <a:endParaRPr b="0" lang="en-IN"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Calibri"/>
                <a:ea typeface="Calibri"/>
              </a:rPr>
              <a:t>Shoe</a:t>
            </a:r>
            <a:endParaRPr b="0" lang="en-IN" sz="1600" spc="-1" strike="noStrike">
              <a:solidFill>
                <a:srgbClr val="000000"/>
              </a:solidFill>
              <a:latin typeface="Arial"/>
            </a:endParaRPr>
          </a:p>
        </p:txBody>
      </p:sp>
      <p:sp>
        <p:nvSpPr>
          <p:cNvPr id="434" name="Google Shape;243;p37"/>
          <p:cNvSpPr/>
          <p:nvPr/>
        </p:nvSpPr>
        <p:spPr>
          <a:xfrm>
            <a:off x="2057400" y="358128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600" spc="-1" strike="noStrike">
                <a:solidFill>
                  <a:schemeClr val="dk1"/>
                </a:solidFill>
                <a:latin typeface="Calibri"/>
                <a:ea typeface="Calibri"/>
              </a:rPr>
              <a:t>Left </a:t>
            </a:r>
            <a:endParaRPr b="0" lang="en-IN"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Calibri"/>
                <a:ea typeface="Calibri"/>
              </a:rPr>
              <a:t>Shoe</a:t>
            </a:r>
            <a:endParaRPr b="0" lang="en-IN" sz="1600" spc="-1" strike="noStrike">
              <a:solidFill>
                <a:srgbClr val="000000"/>
              </a:solidFill>
              <a:latin typeface="Arial"/>
            </a:endParaRPr>
          </a:p>
        </p:txBody>
      </p:sp>
      <p:sp>
        <p:nvSpPr>
          <p:cNvPr id="435" name="Google Shape;244;p37"/>
          <p:cNvSpPr/>
          <p:nvPr/>
        </p:nvSpPr>
        <p:spPr>
          <a:xfrm>
            <a:off x="4191120" y="23623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600" spc="-1" strike="noStrike">
                <a:solidFill>
                  <a:schemeClr val="dk1"/>
                </a:solidFill>
                <a:latin typeface="Calibri"/>
                <a:ea typeface="Calibri"/>
              </a:rPr>
              <a:t>Right </a:t>
            </a:r>
            <a:endParaRPr b="0" lang="en-IN"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Calibri"/>
                <a:ea typeface="Calibri"/>
              </a:rPr>
              <a:t>Sock</a:t>
            </a:r>
            <a:endParaRPr b="0" lang="en-IN" sz="1600" spc="-1" strike="noStrike">
              <a:solidFill>
                <a:srgbClr val="000000"/>
              </a:solidFill>
              <a:latin typeface="Arial"/>
            </a:endParaRPr>
          </a:p>
        </p:txBody>
      </p:sp>
      <p:cxnSp>
        <p:nvCxnSpPr>
          <p:cNvPr id="436" name="Google Shape;245;p37"/>
          <p:cNvCxnSpPr/>
          <p:nvPr/>
        </p:nvCxnSpPr>
        <p:spPr>
          <a:xfrm flipH="1">
            <a:off x="2286000" y="1676160"/>
            <a:ext cx="914760" cy="610200"/>
          </a:xfrm>
          <a:prstGeom prst="straightConnector1">
            <a:avLst/>
          </a:prstGeom>
          <a:ln w="9525">
            <a:solidFill>
              <a:srgbClr val="000000"/>
            </a:solidFill>
            <a:round/>
            <a:tailEnd len="med" type="triangle" w="med"/>
          </a:ln>
        </p:spPr>
      </p:cxnSp>
      <p:cxnSp>
        <p:nvCxnSpPr>
          <p:cNvPr id="437" name="Google Shape;246;p37"/>
          <p:cNvCxnSpPr/>
          <p:nvPr/>
        </p:nvCxnSpPr>
        <p:spPr>
          <a:xfrm>
            <a:off x="3352680" y="1676160"/>
            <a:ext cx="1295640" cy="686160"/>
          </a:xfrm>
          <a:prstGeom prst="straightConnector1">
            <a:avLst/>
          </a:prstGeom>
          <a:ln w="9525">
            <a:solidFill>
              <a:srgbClr val="000000"/>
            </a:solidFill>
            <a:round/>
            <a:tailEnd len="med" type="triangle" w="med"/>
          </a:ln>
        </p:spPr>
      </p:cxnSp>
      <p:cxnSp>
        <p:nvCxnSpPr>
          <p:cNvPr id="438" name="Google Shape;247;p37"/>
          <p:cNvCxnSpPr/>
          <p:nvPr/>
        </p:nvCxnSpPr>
        <p:spPr>
          <a:xfrm>
            <a:off x="2361960" y="2895480"/>
            <a:ext cx="360" cy="686160"/>
          </a:xfrm>
          <a:prstGeom prst="straightConnector1">
            <a:avLst/>
          </a:prstGeom>
          <a:ln w="9525">
            <a:solidFill>
              <a:srgbClr val="000000"/>
            </a:solidFill>
            <a:round/>
            <a:tailEnd len="med" type="triangle" w="med"/>
          </a:ln>
        </p:spPr>
      </p:cxnSp>
      <p:cxnSp>
        <p:nvCxnSpPr>
          <p:cNvPr id="439" name="Google Shape;248;p37"/>
          <p:cNvCxnSpPr/>
          <p:nvPr/>
        </p:nvCxnSpPr>
        <p:spPr>
          <a:xfrm>
            <a:off x="4572000" y="2971800"/>
            <a:ext cx="360" cy="609840"/>
          </a:xfrm>
          <a:prstGeom prst="straightConnector1">
            <a:avLst/>
          </a:prstGeom>
          <a:ln w="9525">
            <a:solidFill>
              <a:srgbClr val="000000"/>
            </a:solidFill>
            <a:round/>
            <a:tailEnd len="med" type="triangle" w="med"/>
          </a:ln>
        </p:spPr>
      </p:cxnSp>
      <p:cxnSp>
        <p:nvCxnSpPr>
          <p:cNvPr id="440" name="Google Shape;249;p37"/>
          <p:cNvCxnSpPr/>
          <p:nvPr/>
        </p:nvCxnSpPr>
        <p:spPr>
          <a:xfrm>
            <a:off x="2361960" y="4190760"/>
            <a:ext cx="1067400" cy="762480"/>
          </a:xfrm>
          <a:prstGeom prst="straightConnector1">
            <a:avLst/>
          </a:prstGeom>
          <a:ln w="9525">
            <a:solidFill>
              <a:srgbClr val="000000"/>
            </a:solidFill>
            <a:round/>
            <a:tailEnd len="med" type="triangle" w="med"/>
          </a:ln>
        </p:spPr>
      </p:cxnSp>
      <p:cxnSp>
        <p:nvCxnSpPr>
          <p:cNvPr id="441" name="Google Shape;250;p37"/>
          <p:cNvCxnSpPr/>
          <p:nvPr/>
        </p:nvCxnSpPr>
        <p:spPr>
          <a:xfrm flipH="1">
            <a:off x="3581280" y="4190760"/>
            <a:ext cx="991080" cy="762480"/>
          </a:xfrm>
          <a:prstGeom prst="straightConnector1">
            <a:avLst/>
          </a:prstGeom>
          <a:ln w="9525">
            <a:solidFill>
              <a:srgbClr val="000000"/>
            </a:solidFill>
            <a:round/>
            <a:tailEnd len="med" type="triangle" w="med"/>
          </a:ln>
        </p:spPr>
      </p:cxnSp>
      <p:sp>
        <p:nvSpPr>
          <p:cNvPr id="442" name="Google Shape;251;p37"/>
          <p:cNvSpPr/>
          <p:nvPr/>
        </p:nvSpPr>
        <p:spPr>
          <a:xfrm>
            <a:off x="533412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43" name="Google Shape;252;p37"/>
          <p:cNvSpPr/>
          <p:nvPr/>
        </p:nvSpPr>
        <p:spPr>
          <a:xfrm>
            <a:off x="541008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44" name="Google Shape;253;p37"/>
          <p:cNvSpPr/>
          <p:nvPr/>
        </p:nvSpPr>
        <p:spPr>
          <a:xfrm>
            <a:off x="541008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sp>
        <p:nvSpPr>
          <p:cNvPr id="445" name="Google Shape;254;p37"/>
          <p:cNvSpPr/>
          <p:nvPr/>
        </p:nvSpPr>
        <p:spPr>
          <a:xfrm>
            <a:off x="5410080" y="48769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46" name="Google Shape;255;p37"/>
          <p:cNvSpPr/>
          <p:nvPr/>
        </p:nvSpPr>
        <p:spPr>
          <a:xfrm>
            <a:off x="541008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47" name="Google Shape;256;p37"/>
          <p:cNvSpPr/>
          <p:nvPr/>
        </p:nvSpPr>
        <p:spPr>
          <a:xfrm>
            <a:off x="541008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48" name="Google Shape;257;p37"/>
          <p:cNvSpPr/>
          <p:nvPr/>
        </p:nvSpPr>
        <p:spPr>
          <a:xfrm>
            <a:off x="624852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49" name="Google Shape;258;p37"/>
          <p:cNvSpPr/>
          <p:nvPr/>
        </p:nvSpPr>
        <p:spPr>
          <a:xfrm>
            <a:off x="708660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50" name="Google Shape;259;p37"/>
          <p:cNvSpPr/>
          <p:nvPr/>
        </p:nvSpPr>
        <p:spPr>
          <a:xfrm>
            <a:off x="800100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51" name="Google Shape;260;p37"/>
          <p:cNvSpPr/>
          <p:nvPr/>
        </p:nvSpPr>
        <p:spPr>
          <a:xfrm>
            <a:off x="883908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52" name="Google Shape;261;p37"/>
          <p:cNvSpPr/>
          <p:nvPr/>
        </p:nvSpPr>
        <p:spPr>
          <a:xfrm>
            <a:off x="9753480" y="1143000"/>
            <a:ext cx="761760" cy="68544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Start</a:t>
            </a:r>
            <a:endParaRPr b="0" lang="en-IN" sz="2000" spc="-1" strike="noStrike">
              <a:solidFill>
                <a:srgbClr val="000000"/>
              </a:solidFill>
              <a:latin typeface="Arial"/>
            </a:endParaRPr>
          </a:p>
        </p:txBody>
      </p:sp>
      <p:sp>
        <p:nvSpPr>
          <p:cNvPr id="453" name="Google Shape;262;p37"/>
          <p:cNvSpPr/>
          <p:nvPr/>
        </p:nvSpPr>
        <p:spPr>
          <a:xfrm>
            <a:off x="632448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4" name="Google Shape;263;p37"/>
          <p:cNvSpPr/>
          <p:nvPr/>
        </p:nvSpPr>
        <p:spPr>
          <a:xfrm>
            <a:off x="990612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5" name="Google Shape;264;p37"/>
          <p:cNvSpPr/>
          <p:nvPr/>
        </p:nvSpPr>
        <p:spPr>
          <a:xfrm>
            <a:off x="723888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6" name="Google Shape;265;p37"/>
          <p:cNvSpPr/>
          <p:nvPr/>
        </p:nvSpPr>
        <p:spPr>
          <a:xfrm>
            <a:off x="807732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7" name="Google Shape;266;p37"/>
          <p:cNvSpPr/>
          <p:nvPr/>
        </p:nvSpPr>
        <p:spPr>
          <a:xfrm>
            <a:off x="891540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8" name="Google Shape;267;p37"/>
          <p:cNvSpPr/>
          <p:nvPr/>
        </p:nvSpPr>
        <p:spPr>
          <a:xfrm>
            <a:off x="906768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59" name="Google Shape;268;p37"/>
          <p:cNvSpPr/>
          <p:nvPr/>
        </p:nvSpPr>
        <p:spPr>
          <a:xfrm>
            <a:off x="716292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60" name="Google Shape;269;p37"/>
          <p:cNvSpPr/>
          <p:nvPr/>
        </p:nvSpPr>
        <p:spPr>
          <a:xfrm>
            <a:off x="807732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61" name="Google Shape;270;p37"/>
          <p:cNvSpPr/>
          <p:nvPr/>
        </p:nvSpPr>
        <p:spPr>
          <a:xfrm>
            <a:off x="9753480" y="20574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62" name="Google Shape;271;p37"/>
          <p:cNvSpPr/>
          <p:nvPr/>
        </p:nvSpPr>
        <p:spPr>
          <a:xfrm>
            <a:off x="640080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63" name="Google Shape;272;p37"/>
          <p:cNvSpPr/>
          <p:nvPr/>
        </p:nvSpPr>
        <p:spPr>
          <a:xfrm>
            <a:off x="624852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 </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Sock</a:t>
            </a:r>
            <a:endParaRPr b="0" lang="en-IN" sz="2000" spc="-1" strike="noStrike">
              <a:solidFill>
                <a:srgbClr val="000000"/>
              </a:solidFill>
              <a:latin typeface="Arial"/>
            </a:endParaRPr>
          </a:p>
        </p:txBody>
      </p:sp>
      <p:sp>
        <p:nvSpPr>
          <p:cNvPr id="464" name="Google Shape;273;p37"/>
          <p:cNvSpPr/>
          <p:nvPr/>
        </p:nvSpPr>
        <p:spPr>
          <a:xfrm>
            <a:off x="723888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65" name="Google Shape;274;p37"/>
          <p:cNvSpPr/>
          <p:nvPr/>
        </p:nvSpPr>
        <p:spPr>
          <a:xfrm>
            <a:off x="8153280" y="4800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66" name="Google Shape;275;p37"/>
          <p:cNvSpPr/>
          <p:nvPr/>
        </p:nvSpPr>
        <p:spPr>
          <a:xfrm>
            <a:off x="6477120" y="48769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67" name="Google Shape;276;p37"/>
          <p:cNvSpPr/>
          <p:nvPr/>
        </p:nvSpPr>
        <p:spPr>
          <a:xfrm>
            <a:off x="9753480" y="4800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68" name="Google Shape;277;p37"/>
          <p:cNvSpPr/>
          <p:nvPr/>
        </p:nvSpPr>
        <p:spPr>
          <a:xfrm>
            <a:off x="899172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Right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69" name="Google Shape;278;p37"/>
          <p:cNvSpPr/>
          <p:nvPr/>
        </p:nvSpPr>
        <p:spPr>
          <a:xfrm>
            <a:off x="7315200" y="48769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70" name="Google Shape;279;p37"/>
          <p:cNvSpPr/>
          <p:nvPr/>
        </p:nvSpPr>
        <p:spPr>
          <a:xfrm>
            <a:off x="8991720" y="4800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71" name="Google Shape;280;p37"/>
          <p:cNvSpPr/>
          <p:nvPr/>
        </p:nvSpPr>
        <p:spPr>
          <a:xfrm>
            <a:off x="8077320" y="39625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72" name="Google Shape;281;p37"/>
          <p:cNvSpPr/>
          <p:nvPr/>
        </p:nvSpPr>
        <p:spPr>
          <a:xfrm>
            <a:off x="9753480" y="304812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2000" spc="-1" strike="noStrike">
                <a:solidFill>
                  <a:schemeClr val="dk1"/>
                </a:solidFill>
                <a:latin typeface="Calibri"/>
                <a:ea typeface="Calibri"/>
              </a:rPr>
              <a:t>Left</a:t>
            </a:r>
            <a:endParaRPr b="0" lang="en-IN" sz="2000" spc="-1" strike="noStrike">
              <a:solidFill>
                <a:srgbClr val="000000"/>
              </a:solidFill>
              <a:latin typeface="Arial"/>
            </a:endParaRPr>
          </a:p>
          <a:p>
            <a:pPr algn="ctr">
              <a:lnSpc>
                <a:spcPct val="100000"/>
              </a:lnSpc>
              <a:tabLst>
                <a:tab algn="l" pos="0"/>
              </a:tabLst>
            </a:pPr>
            <a:r>
              <a:rPr b="0" lang="en-US" sz="2000" spc="-1" strike="noStrike">
                <a:solidFill>
                  <a:schemeClr val="dk1"/>
                </a:solidFill>
                <a:latin typeface="Calibri"/>
                <a:ea typeface="Calibri"/>
              </a:rPr>
              <a:t>Shoe</a:t>
            </a:r>
            <a:endParaRPr b="0" lang="en-IN" sz="2000" spc="-1" strike="noStrike">
              <a:solidFill>
                <a:srgbClr val="000000"/>
              </a:solidFill>
              <a:latin typeface="Arial"/>
            </a:endParaRPr>
          </a:p>
        </p:txBody>
      </p:sp>
      <p:sp>
        <p:nvSpPr>
          <p:cNvPr id="473" name="Google Shape;282;p37"/>
          <p:cNvSpPr/>
          <p:nvPr/>
        </p:nvSpPr>
        <p:spPr>
          <a:xfrm>
            <a:off x="640080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sp>
        <p:nvSpPr>
          <p:cNvPr id="474" name="Google Shape;283;p37"/>
          <p:cNvSpPr/>
          <p:nvPr/>
        </p:nvSpPr>
        <p:spPr>
          <a:xfrm>
            <a:off x="731520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sp>
        <p:nvSpPr>
          <p:cNvPr id="475" name="Google Shape;284;p37"/>
          <p:cNvSpPr/>
          <p:nvPr/>
        </p:nvSpPr>
        <p:spPr>
          <a:xfrm>
            <a:off x="822960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sp>
        <p:nvSpPr>
          <p:cNvPr id="476" name="Google Shape;285;p37"/>
          <p:cNvSpPr/>
          <p:nvPr/>
        </p:nvSpPr>
        <p:spPr>
          <a:xfrm>
            <a:off x="906768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sp>
        <p:nvSpPr>
          <p:cNvPr id="477" name="Google Shape;286;p37"/>
          <p:cNvSpPr/>
          <p:nvPr/>
        </p:nvSpPr>
        <p:spPr>
          <a:xfrm>
            <a:off x="9906120" y="5943600"/>
            <a:ext cx="76176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2000" spc="-1" strike="noStrike">
                <a:solidFill>
                  <a:schemeClr val="dk1"/>
                </a:solidFill>
                <a:latin typeface="Calibri"/>
                <a:ea typeface="Calibri"/>
              </a:rPr>
              <a:t>Finish</a:t>
            </a:r>
            <a:endParaRPr b="0" lang="en-IN" sz="2000" spc="-1" strike="noStrike">
              <a:solidFill>
                <a:srgbClr val="000000"/>
              </a:solidFill>
              <a:latin typeface="Arial"/>
            </a:endParaRPr>
          </a:p>
        </p:txBody>
      </p:sp>
      <p:cxnSp>
        <p:nvCxnSpPr>
          <p:cNvPr id="478" name="Google Shape;287;p37"/>
          <p:cNvCxnSpPr/>
          <p:nvPr/>
        </p:nvCxnSpPr>
        <p:spPr>
          <a:xfrm>
            <a:off x="5790960" y="1828800"/>
            <a:ext cx="360" cy="228960"/>
          </a:xfrm>
          <a:prstGeom prst="straightConnector1">
            <a:avLst/>
          </a:prstGeom>
          <a:ln w="9525">
            <a:solidFill>
              <a:srgbClr val="000000"/>
            </a:solidFill>
            <a:round/>
            <a:tailEnd len="med" type="triangle" w="med"/>
          </a:ln>
        </p:spPr>
      </p:cxnSp>
      <p:cxnSp>
        <p:nvCxnSpPr>
          <p:cNvPr id="479" name="Google Shape;288;p37"/>
          <p:cNvCxnSpPr/>
          <p:nvPr/>
        </p:nvCxnSpPr>
        <p:spPr>
          <a:xfrm>
            <a:off x="6705360" y="1828800"/>
            <a:ext cx="360" cy="228960"/>
          </a:xfrm>
          <a:prstGeom prst="straightConnector1">
            <a:avLst/>
          </a:prstGeom>
          <a:ln w="9525">
            <a:solidFill>
              <a:srgbClr val="000000"/>
            </a:solidFill>
            <a:round/>
            <a:tailEnd len="med" type="triangle" w="med"/>
          </a:ln>
        </p:spPr>
      </p:cxnSp>
      <p:cxnSp>
        <p:nvCxnSpPr>
          <p:cNvPr id="480" name="Google Shape;289;p37"/>
          <p:cNvCxnSpPr/>
          <p:nvPr/>
        </p:nvCxnSpPr>
        <p:spPr>
          <a:xfrm>
            <a:off x="7543800" y="1828800"/>
            <a:ext cx="360" cy="228960"/>
          </a:xfrm>
          <a:prstGeom prst="straightConnector1">
            <a:avLst/>
          </a:prstGeom>
          <a:ln w="9525">
            <a:solidFill>
              <a:srgbClr val="000000"/>
            </a:solidFill>
            <a:round/>
            <a:tailEnd len="med" type="triangle" w="med"/>
          </a:ln>
        </p:spPr>
      </p:cxnSp>
      <p:cxnSp>
        <p:nvCxnSpPr>
          <p:cNvPr id="481" name="Google Shape;290;p37"/>
          <p:cNvCxnSpPr/>
          <p:nvPr/>
        </p:nvCxnSpPr>
        <p:spPr>
          <a:xfrm>
            <a:off x="8381880" y="1828800"/>
            <a:ext cx="360" cy="228960"/>
          </a:xfrm>
          <a:prstGeom prst="straightConnector1">
            <a:avLst/>
          </a:prstGeom>
          <a:ln w="9525">
            <a:solidFill>
              <a:srgbClr val="000000"/>
            </a:solidFill>
            <a:round/>
            <a:tailEnd len="med" type="triangle" w="med"/>
          </a:ln>
        </p:spPr>
      </p:cxnSp>
      <p:cxnSp>
        <p:nvCxnSpPr>
          <p:cNvPr id="482" name="Google Shape;291;p37"/>
          <p:cNvCxnSpPr/>
          <p:nvPr/>
        </p:nvCxnSpPr>
        <p:spPr>
          <a:xfrm>
            <a:off x="9296280" y="1828800"/>
            <a:ext cx="360" cy="228960"/>
          </a:xfrm>
          <a:prstGeom prst="straightConnector1">
            <a:avLst/>
          </a:prstGeom>
          <a:ln w="9525">
            <a:solidFill>
              <a:srgbClr val="000000"/>
            </a:solidFill>
            <a:round/>
            <a:tailEnd len="med" type="triangle" w="med"/>
          </a:ln>
        </p:spPr>
      </p:cxnSp>
      <p:cxnSp>
        <p:nvCxnSpPr>
          <p:cNvPr id="483" name="Google Shape;292;p37"/>
          <p:cNvCxnSpPr/>
          <p:nvPr/>
        </p:nvCxnSpPr>
        <p:spPr>
          <a:xfrm>
            <a:off x="10134360" y="1828800"/>
            <a:ext cx="360" cy="228960"/>
          </a:xfrm>
          <a:prstGeom prst="straightConnector1">
            <a:avLst/>
          </a:prstGeom>
          <a:ln w="9525">
            <a:solidFill>
              <a:srgbClr val="000000"/>
            </a:solidFill>
            <a:round/>
            <a:tailEnd len="med" type="triangle" w="med"/>
          </a:ln>
        </p:spPr>
      </p:cxnSp>
      <p:cxnSp>
        <p:nvCxnSpPr>
          <p:cNvPr id="484" name="Google Shape;293;p37"/>
          <p:cNvCxnSpPr/>
          <p:nvPr/>
        </p:nvCxnSpPr>
        <p:spPr>
          <a:xfrm>
            <a:off x="5790960" y="2666880"/>
            <a:ext cx="360" cy="381240"/>
          </a:xfrm>
          <a:prstGeom prst="straightConnector1">
            <a:avLst/>
          </a:prstGeom>
          <a:ln w="9525">
            <a:solidFill>
              <a:srgbClr val="000000"/>
            </a:solidFill>
            <a:round/>
            <a:tailEnd len="med" type="triangle" w="med"/>
          </a:ln>
        </p:spPr>
      </p:cxnSp>
      <p:cxnSp>
        <p:nvCxnSpPr>
          <p:cNvPr id="485" name="Google Shape;294;p37"/>
          <p:cNvCxnSpPr/>
          <p:nvPr/>
        </p:nvCxnSpPr>
        <p:spPr>
          <a:xfrm>
            <a:off x="6629400" y="2666880"/>
            <a:ext cx="360" cy="381240"/>
          </a:xfrm>
          <a:prstGeom prst="straightConnector1">
            <a:avLst/>
          </a:prstGeom>
          <a:ln w="9525">
            <a:solidFill>
              <a:srgbClr val="000000"/>
            </a:solidFill>
            <a:round/>
            <a:tailEnd len="med" type="triangle" w="med"/>
          </a:ln>
        </p:spPr>
      </p:cxnSp>
      <p:cxnSp>
        <p:nvCxnSpPr>
          <p:cNvPr id="486" name="Google Shape;295;p37"/>
          <p:cNvCxnSpPr/>
          <p:nvPr/>
        </p:nvCxnSpPr>
        <p:spPr>
          <a:xfrm>
            <a:off x="7543800" y="2666880"/>
            <a:ext cx="360" cy="381240"/>
          </a:xfrm>
          <a:prstGeom prst="straightConnector1">
            <a:avLst/>
          </a:prstGeom>
          <a:ln w="9525">
            <a:solidFill>
              <a:srgbClr val="000000"/>
            </a:solidFill>
            <a:round/>
            <a:tailEnd len="med" type="triangle" w="med"/>
          </a:ln>
        </p:spPr>
      </p:cxnSp>
      <p:cxnSp>
        <p:nvCxnSpPr>
          <p:cNvPr id="487" name="Google Shape;296;p37"/>
          <p:cNvCxnSpPr/>
          <p:nvPr/>
        </p:nvCxnSpPr>
        <p:spPr>
          <a:xfrm>
            <a:off x="8458200" y="2666880"/>
            <a:ext cx="360" cy="381240"/>
          </a:xfrm>
          <a:prstGeom prst="straightConnector1">
            <a:avLst/>
          </a:prstGeom>
          <a:ln w="9525">
            <a:solidFill>
              <a:srgbClr val="000000"/>
            </a:solidFill>
            <a:round/>
            <a:tailEnd len="med" type="triangle" w="med"/>
          </a:ln>
        </p:spPr>
      </p:cxnSp>
      <p:cxnSp>
        <p:nvCxnSpPr>
          <p:cNvPr id="488" name="Google Shape;297;p37"/>
          <p:cNvCxnSpPr/>
          <p:nvPr/>
        </p:nvCxnSpPr>
        <p:spPr>
          <a:xfrm>
            <a:off x="9372600" y="2666880"/>
            <a:ext cx="360" cy="381240"/>
          </a:xfrm>
          <a:prstGeom prst="straightConnector1">
            <a:avLst/>
          </a:prstGeom>
          <a:ln w="9525">
            <a:solidFill>
              <a:srgbClr val="000000"/>
            </a:solidFill>
            <a:round/>
            <a:tailEnd len="med" type="triangle" w="med"/>
          </a:ln>
        </p:spPr>
      </p:cxnSp>
      <p:cxnSp>
        <p:nvCxnSpPr>
          <p:cNvPr id="489" name="Google Shape;298;p37"/>
          <p:cNvCxnSpPr/>
          <p:nvPr/>
        </p:nvCxnSpPr>
        <p:spPr>
          <a:xfrm>
            <a:off x="10134360" y="2666880"/>
            <a:ext cx="360" cy="381240"/>
          </a:xfrm>
          <a:prstGeom prst="straightConnector1">
            <a:avLst/>
          </a:prstGeom>
          <a:ln w="9525">
            <a:solidFill>
              <a:srgbClr val="000000"/>
            </a:solidFill>
            <a:round/>
            <a:tailEnd len="med" type="triangle" w="med"/>
          </a:ln>
        </p:spPr>
      </p:cxnSp>
      <p:cxnSp>
        <p:nvCxnSpPr>
          <p:cNvPr id="490" name="Google Shape;299;p37"/>
          <p:cNvCxnSpPr/>
          <p:nvPr/>
        </p:nvCxnSpPr>
        <p:spPr>
          <a:xfrm>
            <a:off x="5867280" y="3657600"/>
            <a:ext cx="360" cy="304920"/>
          </a:xfrm>
          <a:prstGeom prst="straightConnector1">
            <a:avLst/>
          </a:prstGeom>
          <a:ln w="9525">
            <a:solidFill>
              <a:srgbClr val="000000"/>
            </a:solidFill>
            <a:round/>
            <a:tailEnd len="med" type="triangle" w="med"/>
          </a:ln>
        </p:spPr>
      </p:cxnSp>
      <p:cxnSp>
        <p:nvCxnSpPr>
          <p:cNvPr id="491" name="Google Shape;300;p37"/>
          <p:cNvCxnSpPr/>
          <p:nvPr/>
        </p:nvCxnSpPr>
        <p:spPr>
          <a:xfrm>
            <a:off x="6705360" y="3657600"/>
            <a:ext cx="360" cy="304920"/>
          </a:xfrm>
          <a:prstGeom prst="straightConnector1">
            <a:avLst/>
          </a:prstGeom>
          <a:ln w="9525">
            <a:solidFill>
              <a:srgbClr val="000000"/>
            </a:solidFill>
            <a:round/>
            <a:tailEnd len="med" type="triangle" w="med"/>
          </a:ln>
        </p:spPr>
      </p:cxnSp>
      <p:cxnSp>
        <p:nvCxnSpPr>
          <p:cNvPr id="492" name="Google Shape;301;p37"/>
          <p:cNvCxnSpPr/>
          <p:nvPr/>
        </p:nvCxnSpPr>
        <p:spPr>
          <a:xfrm>
            <a:off x="7619760" y="3657600"/>
            <a:ext cx="360" cy="304920"/>
          </a:xfrm>
          <a:prstGeom prst="straightConnector1">
            <a:avLst/>
          </a:prstGeom>
          <a:ln w="9525">
            <a:solidFill>
              <a:srgbClr val="000000"/>
            </a:solidFill>
            <a:round/>
            <a:tailEnd len="med" type="triangle" w="med"/>
          </a:ln>
        </p:spPr>
      </p:cxnSp>
      <p:cxnSp>
        <p:nvCxnSpPr>
          <p:cNvPr id="493" name="Google Shape;302;p37"/>
          <p:cNvCxnSpPr/>
          <p:nvPr/>
        </p:nvCxnSpPr>
        <p:spPr>
          <a:xfrm>
            <a:off x="8458200" y="3657600"/>
            <a:ext cx="360" cy="304920"/>
          </a:xfrm>
          <a:prstGeom prst="straightConnector1">
            <a:avLst/>
          </a:prstGeom>
          <a:ln w="9525">
            <a:solidFill>
              <a:srgbClr val="000000"/>
            </a:solidFill>
            <a:round/>
            <a:tailEnd len="med" type="triangle" w="med"/>
          </a:ln>
        </p:spPr>
      </p:cxnSp>
      <p:cxnSp>
        <p:nvCxnSpPr>
          <p:cNvPr id="494" name="Google Shape;303;p37"/>
          <p:cNvCxnSpPr/>
          <p:nvPr/>
        </p:nvCxnSpPr>
        <p:spPr>
          <a:xfrm>
            <a:off x="9296280" y="3657600"/>
            <a:ext cx="360" cy="304920"/>
          </a:xfrm>
          <a:prstGeom prst="straightConnector1">
            <a:avLst/>
          </a:prstGeom>
          <a:ln w="9525">
            <a:solidFill>
              <a:srgbClr val="000000"/>
            </a:solidFill>
            <a:round/>
            <a:tailEnd len="med" type="triangle" w="med"/>
          </a:ln>
        </p:spPr>
      </p:cxnSp>
      <p:cxnSp>
        <p:nvCxnSpPr>
          <p:cNvPr id="495" name="Google Shape;304;p37"/>
          <p:cNvCxnSpPr/>
          <p:nvPr/>
        </p:nvCxnSpPr>
        <p:spPr>
          <a:xfrm>
            <a:off x="10210680" y="3657600"/>
            <a:ext cx="360" cy="304920"/>
          </a:xfrm>
          <a:prstGeom prst="straightConnector1">
            <a:avLst/>
          </a:prstGeom>
          <a:ln w="9525">
            <a:solidFill>
              <a:srgbClr val="000000"/>
            </a:solidFill>
            <a:round/>
            <a:tailEnd len="med" type="triangle" w="med"/>
          </a:ln>
        </p:spPr>
      </p:cxnSp>
      <p:cxnSp>
        <p:nvCxnSpPr>
          <p:cNvPr id="496" name="Google Shape;305;p37"/>
          <p:cNvCxnSpPr/>
          <p:nvPr/>
        </p:nvCxnSpPr>
        <p:spPr>
          <a:xfrm>
            <a:off x="5790960" y="4572000"/>
            <a:ext cx="360" cy="304920"/>
          </a:xfrm>
          <a:prstGeom prst="straightConnector1">
            <a:avLst/>
          </a:prstGeom>
          <a:ln w="9525">
            <a:solidFill>
              <a:srgbClr val="000000"/>
            </a:solidFill>
            <a:round/>
            <a:tailEnd len="med" type="triangle" w="med"/>
          </a:ln>
        </p:spPr>
      </p:cxnSp>
      <p:cxnSp>
        <p:nvCxnSpPr>
          <p:cNvPr id="497" name="Google Shape;306;p37"/>
          <p:cNvCxnSpPr/>
          <p:nvPr/>
        </p:nvCxnSpPr>
        <p:spPr>
          <a:xfrm>
            <a:off x="6781680" y="4495680"/>
            <a:ext cx="360" cy="457560"/>
          </a:xfrm>
          <a:prstGeom prst="straightConnector1">
            <a:avLst/>
          </a:prstGeom>
          <a:ln w="9525">
            <a:solidFill>
              <a:srgbClr val="000000"/>
            </a:solidFill>
            <a:round/>
            <a:tailEnd len="med" type="triangle" w="med"/>
          </a:ln>
        </p:spPr>
      </p:cxnSp>
      <p:cxnSp>
        <p:nvCxnSpPr>
          <p:cNvPr id="498" name="Google Shape;307;p37"/>
          <p:cNvCxnSpPr/>
          <p:nvPr/>
        </p:nvCxnSpPr>
        <p:spPr>
          <a:xfrm>
            <a:off x="7619760" y="4572000"/>
            <a:ext cx="360" cy="304920"/>
          </a:xfrm>
          <a:prstGeom prst="straightConnector1">
            <a:avLst/>
          </a:prstGeom>
          <a:ln w="9525">
            <a:solidFill>
              <a:srgbClr val="000000"/>
            </a:solidFill>
            <a:round/>
            <a:tailEnd len="med" type="triangle" w="med"/>
          </a:ln>
        </p:spPr>
      </p:cxnSp>
      <p:cxnSp>
        <p:nvCxnSpPr>
          <p:cNvPr id="499" name="Google Shape;308;p37"/>
          <p:cNvCxnSpPr/>
          <p:nvPr/>
        </p:nvCxnSpPr>
        <p:spPr>
          <a:xfrm>
            <a:off x="8458200" y="4572000"/>
            <a:ext cx="360" cy="228960"/>
          </a:xfrm>
          <a:prstGeom prst="straightConnector1">
            <a:avLst/>
          </a:prstGeom>
          <a:ln w="9525">
            <a:solidFill>
              <a:srgbClr val="000000"/>
            </a:solidFill>
            <a:round/>
            <a:tailEnd len="med" type="triangle" w="med"/>
          </a:ln>
        </p:spPr>
      </p:cxnSp>
      <p:cxnSp>
        <p:nvCxnSpPr>
          <p:cNvPr id="500" name="Google Shape;309;p37"/>
          <p:cNvCxnSpPr/>
          <p:nvPr/>
        </p:nvCxnSpPr>
        <p:spPr>
          <a:xfrm>
            <a:off x="9372600" y="4572000"/>
            <a:ext cx="360" cy="228960"/>
          </a:xfrm>
          <a:prstGeom prst="straightConnector1">
            <a:avLst/>
          </a:prstGeom>
          <a:ln w="9525">
            <a:solidFill>
              <a:srgbClr val="000000"/>
            </a:solidFill>
            <a:round/>
            <a:tailEnd len="med" type="triangle" w="med"/>
          </a:ln>
        </p:spPr>
      </p:cxnSp>
      <p:cxnSp>
        <p:nvCxnSpPr>
          <p:cNvPr id="501" name="Google Shape;310;p37"/>
          <p:cNvCxnSpPr/>
          <p:nvPr/>
        </p:nvCxnSpPr>
        <p:spPr>
          <a:xfrm>
            <a:off x="10287000" y="4572000"/>
            <a:ext cx="360" cy="228960"/>
          </a:xfrm>
          <a:prstGeom prst="straightConnector1">
            <a:avLst/>
          </a:prstGeom>
          <a:ln w="9525">
            <a:solidFill>
              <a:srgbClr val="000000"/>
            </a:solidFill>
            <a:round/>
            <a:tailEnd len="med" type="triangle" w="med"/>
          </a:ln>
        </p:spPr>
      </p:cxnSp>
      <p:cxnSp>
        <p:nvCxnSpPr>
          <p:cNvPr id="502" name="Google Shape;311;p37"/>
          <p:cNvCxnSpPr/>
          <p:nvPr/>
        </p:nvCxnSpPr>
        <p:spPr>
          <a:xfrm>
            <a:off x="5715000" y="5486400"/>
            <a:ext cx="360" cy="457560"/>
          </a:xfrm>
          <a:prstGeom prst="straightConnector1">
            <a:avLst/>
          </a:prstGeom>
          <a:ln w="9525">
            <a:solidFill>
              <a:srgbClr val="000000"/>
            </a:solidFill>
            <a:round/>
            <a:tailEnd len="med" type="triangle" w="med"/>
          </a:ln>
        </p:spPr>
      </p:cxnSp>
      <p:cxnSp>
        <p:nvCxnSpPr>
          <p:cNvPr id="503" name="Google Shape;312;p37"/>
          <p:cNvCxnSpPr/>
          <p:nvPr/>
        </p:nvCxnSpPr>
        <p:spPr>
          <a:xfrm>
            <a:off x="6781680" y="5486400"/>
            <a:ext cx="360" cy="457560"/>
          </a:xfrm>
          <a:prstGeom prst="straightConnector1">
            <a:avLst/>
          </a:prstGeom>
          <a:ln w="9525">
            <a:solidFill>
              <a:srgbClr val="000000"/>
            </a:solidFill>
            <a:round/>
            <a:tailEnd len="med" type="triangle" w="med"/>
          </a:ln>
        </p:spPr>
      </p:cxnSp>
      <p:cxnSp>
        <p:nvCxnSpPr>
          <p:cNvPr id="504" name="Google Shape;313;p37"/>
          <p:cNvCxnSpPr/>
          <p:nvPr/>
        </p:nvCxnSpPr>
        <p:spPr>
          <a:xfrm>
            <a:off x="7696080" y="5486400"/>
            <a:ext cx="360" cy="457560"/>
          </a:xfrm>
          <a:prstGeom prst="straightConnector1">
            <a:avLst/>
          </a:prstGeom>
          <a:ln w="9525">
            <a:solidFill>
              <a:srgbClr val="000000"/>
            </a:solidFill>
            <a:round/>
            <a:tailEnd len="med" type="triangle" w="med"/>
          </a:ln>
        </p:spPr>
      </p:cxnSp>
      <p:cxnSp>
        <p:nvCxnSpPr>
          <p:cNvPr id="505" name="Google Shape;314;p37"/>
          <p:cNvCxnSpPr/>
          <p:nvPr/>
        </p:nvCxnSpPr>
        <p:spPr>
          <a:xfrm>
            <a:off x="8534160" y="5410080"/>
            <a:ext cx="360" cy="533880"/>
          </a:xfrm>
          <a:prstGeom prst="straightConnector1">
            <a:avLst/>
          </a:prstGeom>
          <a:ln w="9525">
            <a:solidFill>
              <a:srgbClr val="000000"/>
            </a:solidFill>
            <a:round/>
            <a:tailEnd len="med" type="triangle" w="med"/>
          </a:ln>
        </p:spPr>
      </p:cxnSp>
      <p:cxnSp>
        <p:nvCxnSpPr>
          <p:cNvPr id="506" name="Google Shape;315;p37"/>
          <p:cNvCxnSpPr/>
          <p:nvPr/>
        </p:nvCxnSpPr>
        <p:spPr>
          <a:xfrm>
            <a:off x="9372600" y="5410080"/>
            <a:ext cx="360" cy="533880"/>
          </a:xfrm>
          <a:prstGeom prst="straightConnector1">
            <a:avLst/>
          </a:prstGeom>
          <a:ln w="9525">
            <a:solidFill>
              <a:srgbClr val="000000"/>
            </a:solidFill>
            <a:round/>
            <a:tailEnd len="med" type="triangle" w="med"/>
          </a:ln>
        </p:spPr>
      </p:cxnSp>
      <p:cxnSp>
        <p:nvCxnSpPr>
          <p:cNvPr id="507" name="Google Shape;316;p37"/>
          <p:cNvCxnSpPr/>
          <p:nvPr/>
        </p:nvCxnSpPr>
        <p:spPr>
          <a:xfrm>
            <a:off x="10134360" y="5410080"/>
            <a:ext cx="360" cy="533880"/>
          </a:xfrm>
          <a:prstGeom prst="straightConnector1">
            <a:avLst/>
          </a:prstGeom>
          <a:ln w="9525">
            <a:solidFill>
              <a:srgbClr val="000000"/>
            </a:solidFill>
            <a:round/>
            <a:tailEnd len="med" type="triangle" w="med"/>
          </a:ln>
        </p:spPr>
      </p:cxnSp>
      <p:sp>
        <p:nvSpPr>
          <p:cNvPr id="508" name="Google Shape;317;p37"/>
          <p:cNvSpPr/>
          <p:nvPr/>
        </p:nvSpPr>
        <p:spPr>
          <a:xfrm>
            <a:off x="2514600" y="4572000"/>
            <a:ext cx="1371240" cy="9226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Left Shoe on</a:t>
            </a:r>
            <a:endParaRPr b="0" lang="en-IN" sz="1600" spc="-1" strike="noStrike">
              <a:solidFill>
                <a:srgbClr val="000000"/>
              </a:solidFill>
              <a:latin typeface="Arial"/>
            </a:endParaRPr>
          </a:p>
          <a:p>
            <a:pPr>
              <a:lnSpc>
                <a:spcPct val="100000"/>
              </a:lnSpc>
              <a:spcBef>
                <a:spcPts val="799"/>
              </a:spcBef>
              <a:tabLst>
                <a:tab algn="l" pos="0"/>
              </a:tabLst>
            </a:pPr>
            <a:endParaRPr b="0" lang="en-IN" sz="1600" spc="-1" strike="noStrike">
              <a:solidFill>
                <a:srgbClr val="000000"/>
              </a:solidFill>
              <a:latin typeface="Arial"/>
            </a:endParaRPr>
          </a:p>
        </p:txBody>
      </p:sp>
      <p:sp>
        <p:nvSpPr>
          <p:cNvPr id="509" name="Google Shape;318;p37"/>
          <p:cNvSpPr/>
          <p:nvPr/>
        </p:nvSpPr>
        <p:spPr>
          <a:xfrm>
            <a:off x="3657600" y="4495680"/>
            <a:ext cx="1447560" cy="5778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Right Shoe on</a:t>
            </a:r>
            <a:endParaRPr b="0" lang="en-IN" sz="1600" spc="-1" strike="noStrike">
              <a:solidFill>
                <a:srgbClr val="000000"/>
              </a:solidFill>
              <a:latin typeface="Arial"/>
            </a:endParaRPr>
          </a:p>
        </p:txBody>
      </p:sp>
      <p:sp>
        <p:nvSpPr>
          <p:cNvPr id="510" name="Google Shape;319;p37"/>
          <p:cNvSpPr/>
          <p:nvPr/>
        </p:nvSpPr>
        <p:spPr>
          <a:xfrm>
            <a:off x="1752480" y="3276720"/>
            <a:ext cx="167616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Left Sock on</a:t>
            </a:r>
            <a:endParaRPr b="0" lang="en-IN" sz="1600" spc="-1" strike="noStrike">
              <a:solidFill>
                <a:srgbClr val="000000"/>
              </a:solidFill>
              <a:latin typeface="Arial"/>
            </a:endParaRPr>
          </a:p>
        </p:txBody>
      </p:sp>
      <p:sp>
        <p:nvSpPr>
          <p:cNvPr id="511" name="Google Shape;320;p37"/>
          <p:cNvSpPr/>
          <p:nvPr/>
        </p:nvSpPr>
        <p:spPr>
          <a:xfrm>
            <a:off x="3733920" y="3276720"/>
            <a:ext cx="159984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Right Sock on</a:t>
            </a:r>
            <a:endParaRPr b="0" lang="en-IN" sz="1600" spc="-1" strike="noStrike">
              <a:solidFill>
                <a:srgbClr val="000000"/>
              </a:solidFill>
              <a:latin typeface="Arial"/>
            </a:endParaRPr>
          </a:p>
        </p:txBody>
      </p:sp>
      <p:sp>
        <p:nvSpPr>
          <p:cNvPr id="512" name="Google Shape;321;p37"/>
          <p:cNvSpPr/>
          <p:nvPr/>
        </p:nvSpPr>
        <p:spPr>
          <a:xfrm>
            <a:off x="1828800" y="380880"/>
            <a:ext cx="373356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Partial Order Plans:</a:t>
            </a:r>
            <a:endParaRPr b="0" lang="en-IN" sz="2400" spc="-1" strike="noStrike">
              <a:solidFill>
                <a:srgbClr val="000000"/>
              </a:solidFill>
              <a:latin typeface="Arial"/>
            </a:endParaRPr>
          </a:p>
        </p:txBody>
      </p:sp>
      <p:sp>
        <p:nvSpPr>
          <p:cNvPr id="513" name="Google Shape;322;p37"/>
          <p:cNvSpPr/>
          <p:nvPr/>
        </p:nvSpPr>
        <p:spPr>
          <a:xfrm>
            <a:off x="5105520" y="304920"/>
            <a:ext cx="457164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Total Order Plans: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Google Shape;327;p38"/>
          <p:cNvSpPr/>
          <p:nvPr/>
        </p:nvSpPr>
        <p:spPr>
          <a:xfrm>
            <a:off x="110520" y="192600"/>
            <a:ext cx="11706480" cy="5841000"/>
          </a:xfrm>
          <a:prstGeom prst="rect">
            <a:avLst/>
          </a:prstGeom>
          <a:noFill/>
          <a:ln w="0">
            <a:noFill/>
          </a:ln>
        </p:spPr>
        <p:style>
          <a:lnRef idx="0"/>
          <a:fillRef idx="0"/>
          <a:effectRef idx="0"/>
          <a:fontRef idx="minor"/>
        </p:style>
        <p:txBody>
          <a:bodyPr anchor="t">
            <a:spAutoFit/>
          </a:bodyPr>
          <a:p>
            <a:pPr algn="just">
              <a:lnSpc>
                <a:spcPct val="100000"/>
              </a:lnSpc>
              <a:tabLst>
                <a:tab algn="l" pos="0"/>
              </a:tabLst>
            </a:pPr>
            <a:endParaRPr b="0" lang="en-IN" sz="2400" spc="-1" strike="noStrike">
              <a:solidFill>
                <a:srgbClr val="000000"/>
              </a:solidFill>
              <a:latin typeface="Arial"/>
            </a:endParaRPr>
          </a:p>
          <a:p>
            <a:pPr algn="just">
              <a:lnSpc>
                <a:spcPct val="100000"/>
              </a:lnSpc>
              <a:tabLst>
                <a:tab algn="l" pos="0"/>
              </a:tabLst>
            </a:pPr>
            <a:r>
              <a:rPr b="1" i="1" lang="en-US" sz="2400" spc="-1" strike="noStrike">
                <a:solidFill>
                  <a:schemeClr val="dk1"/>
                </a:solidFill>
                <a:latin typeface="Calibri"/>
                <a:ea typeface="Calibri"/>
              </a:rPr>
              <a:t>PARTIAL ORDER PLANNING ALGORITHM(POP ALGORITHM)</a:t>
            </a:r>
            <a:endParaRPr b="0" lang="en-IN" sz="2400" spc="-1" strike="noStrike">
              <a:solidFill>
                <a:srgbClr val="000000"/>
              </a:solidFill>
              <a:latin typeface="Arial"/>
            </a:endParaRPr>
          </a:p>
          <a:p>
            <a:pPr algn="just">
              <a:lnSpc>
                <a:spcPct val="100000"/>
              </a:lnSpc>
              <a:tabLst>
                <a:tab algn="l" pos="0"/>
              </a:tabLst>
            </a:pPr>
            <a:r>
              <a:rPr b="0" lang="en-US" sz="2400" spc="-1" strike="noStrike">
                <a:solidFill>
                  <a:schemeClr val="dk1"/>
                </a:solidFill>
                <a:latin typeface="Calibri"/>
                <a:ea typeface="Calibri"/>
              </a:rPr>
              <a:t>We will define the POP algorithm for partial-order planning. Each plan has the following four components, where the first two define the steps of the plan and the last two serve a bookkeeping function to determine how plans can be extended:</a:t>
            </a:r>
            <a:endParaRPr b="0" lang="en-IN" sz="2400" spc="-1" strike="noStrike">
              <a:solidFill>
                <a:srgbClr val="000000"/>
              </a:solidFill>
              <a:latin typeface="Arial"/>
            </a:endParaRPr>
          </a:p>
          <a:p>
            <a:pPr algn="just">
              <a:lnSpc>
                <a:spcPct val="100000"/>
              </a:lnSpc>
              <a:spcBef>
                <a:spcPts val="1199"/>
              </a:spcBef>
              <a:tabLst>
                <a:tab algn="l" pos="0"/>
              </a:tabLst>
            </a:pPr>
            <a:endParaRPr b="0" lang="en-IN" sz="2400" spc="-1" strike="noStrike">
              <a:solidFill>
                <a:srgbClr val="000000"/>
              </a:solidFill>
              <a:latin typeface="Arial"/>
            </a:endParaRPr>
          </a:p>
          <a:p>
            <a:pPr marL="285840" indent="-285840" algn="just">
              <a:lnSpc>
                <a:spcPct val="100000"/>
              </a:lnSpc>
              <a:spcBef>
                <a:spcPts val="1199"/>
              </a:spcBef>
              <a:buClr>
                <a:srgbClr val="000000"/>
              </a:buClr>
              <a:buFont typeface="Arial"/>
              <a:buChar char="•"/>
              <a:tabLst>
                <a:tab algn="l" pos="0"/>
              </a:tabLst>
            </a:pPr>
            <a:r>
              <a:rPr b="0" lang="en-US" sz="2400" spc="-1" strike="noStrike">
                <a:solidFill>
                  <a:schemeClr val="dk1"/>
                </a:solidFill>
                <a:latin typeface="Calibri"/>
                <a:ea typeface="Calibri"/>
              </a:rPr>
              <a:t>A set of </a:t>
            </a:r>
            <a:r>
              <a:rPr b="1" lang="en-US" sz="2400" spc="-1" strike="noStrike">
                <a:solidFill>
                  <a:schemeClr val="dk1"/>
                </a:solidFill>
                <a:latin typeface="Calibri"/>
                <a:ea typeface="Calibri"/>
              </a:rPr>
              <a:t>actions </a:t>
            </a:r>
            <a:r>
              <a:rPr b="0" lang="en-US" sz="2400" spc="-1" strike="noStrike">
                <a:solidFill>
                  <a:schemeClr val="dk1"/>
                </a:solidFill>
                <a:latin typeface="Calibri"/>
                <a:ea typeface="Calibri"/>
              </a:rPr>
              <a:t>that make up the steps of the plan. These are taken from the set of actions in the planning problem. The "empty" plan contains just the Start and Finish actions. Start has no preconditions and has as its effect all the literals in the initial state of the planning problem. Finish has no effects and has as its preconditions the goal literals of the planning problem.</a:t>
            </a:r>
            <a:endParaRPr b="0" lang="en-IN" sz="2400" spc="-1" strike="noStrike">
              <a:solidFill>
                <a:srgbClr val="000000"/>
              </a:solidFill>
              <a:latin typeface="Arial"/>
            </a:endParaRPr>
          </a:p>
          <a:p>
            <a:pPr algn="just">
              <a:lnSpc>
                <a:spcPct val="100000"/>
              </a:lnSpc>
              <a:spcBef>
                <a:spcPts val="1599"/>
              </a:spcBef>
              <a:tabLst>
                <a:tab algn="l" pos="0"/>
              </a:tabLst>
            </a:pPr>
            <a:endParaRPr b="0" lang="en-IN" sz="3200" spc="-1" strike="noStrike">
              <a:solidFill>
                <a:srgbClr val="000000"/>
              </a:solidFill>
              <a:latin typeface="Arial"/>
            </a:endParaRPr>
          </a:p>
        </p:txBody>
      </p:sp>
      <p:sp>
        <p:nvSpPr>
          <p:cNvPr id="515" name="Google Shape;328;p38"/>
          <p:cNvSpPr/>
          <p:nvPr/>
        </p:nvSpPr>
        <p:spPr>
          <a:xfrm>
            <a:off x="2124720" y="2924640"/>
            <a:ext cx="184320" cy="584280"/>
          </a:xfrm>
          <a:prstGeom prst="rect">
            <a:avLst/>
          </a:prstGeom>
          <a:noFill/>
          <a:ln w="0">
            <a:noFill/>
          </a:ln>
        </p:spPr>
        <p:style>
          <a:lnRef idx="0"/>
          <a:fillRef idx="0"/>
          <a:effectRef idx="0"/>
          <a:fontRef idx="minor"/>
        </p:style>
        <p:txBody>
          <a:bodyPr anchor="ctr">
            <a:noAutofit/>
          </a:bodyPr>
          <a:p>
            <a:pPr>
              <a:lnSpc>
                <a:spcPct val="100000"/>
              </a:lnSpc>
              <a:tabLst>
                <a:tab algn="l" pos="0"/>
              </a:tabLst>
            </a:pPr>
            <a:endParaRPr b="0" lang="en-US" sz="3200" spc="-1" strike="noStrike">
              <a:solidFill>
                <a:schemeClr val="dk1"/>
              </a:solidFill>
              <a:latin typeface="Calibri"/>
              <a:ea typeface="Calibri"/>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6" name="Google Shape;333;p39" descr=""/>
          <p:cNvPicPr/>
          <p:nvPr/>
        </p:nvPicPr>
        <p:blipFill>
          <a:blip r:embed="rId1"/>
          <a:stretch/>
        </p:blipFill>
        <p:spPr>
          <a:xfrm>
            <a:off x="8721000" y="345960"/>
            <a:ext cx="666360" cy="221760"/>
          </a:xfrm>
          <a:prstGeom prst="rect">
            <a:avLst/>
          </a:prstGeom>
          <a:ln w="0">
            <a:noFill/>
          </a:ln>
        </p:spPr>
      </p:pic>
      <p:pic>
        <p:nvPicPr>
          <p:cNvPr id="517" name="Google Shape;334;p39" descr=""/>
          <p:cNvPicPr/>
          <p:nvPr/>
        </p:nvPicPr>
        <p:blipFill>
          <a:blip r:embed="rId2"/>
          <a:stretch/>
        </p:blipFill>
        <p:spPr>
          <a:xfrm>
            <a:off x="7610400" y="1376640"/>
            <a:ext cx="91800" cy="144000"/>
          </a:xfrm>
          <a:prstGeom prst="rect">
            <a:avLst/>
          </a:prstGeom>
          <a:ln w="0">
            <a:noFill/>
          </a:ln>
        </p:spPr>
      </p:pic>
      <p:pic>
        <p:nvPicPr>
          <p:cNvPr id="518" name="Google Shape;335;p39" descr=""/>
          <p:cNvPicPr/>
          <p:nvPr/>
        </p:nvPicPr>
        <p:blipFill>
          <a:blip r:embed="rId3"/>
          <a:stretch/>
        </p:blipFill>
        <p:spPr>
          <a:xfrm>
            <a:off x="6392160" y="1376640"/>
            <a:ext cx="91800" cy="144000"/>
          </a:xfrm>
          <a:prstGeom prst="rect">
            <a:avLst/>
          </a:prstGeom>
          <a:ln w="0">
            <a:noFill/>
          </a:ln>
        </p:spPr>
      </p:pic>
      <p:sp>
        <p:nvSpPr>
          <p:cNvPr id="519" name="Google Shape;336;p39"/>
          <p:cNvSpPr/>
          <p:nvPr/>
        </p:nvSpPr>
        <p:spPr>
          <a:xfrm>
            <a:off x="0" y="0"/>
            <a:ext cx="12191760" cy="456840"/>
          </a:xfrm>
          <a:prstGeom prst="rect">
            <a:avLst/>
          </a:prstGeom>
          <a:noFill/>
          <a:ln w="0">
            <a:noFill/>
          </a:ln>
        </p:spPr>
        <p:style>
          <a:lnRef idx="0"/>
          <a:fillRef idx="0"/>
          <a:effectRef idx="0"/>
          <a:fontRef idx="minor"/>
        </p:style>
        <p:txBody>
          <a:bodyPr anchor="ctr">
            <a:noAutofit/>
          </a:bodyPr>
          <a:p>
            <a:pPr algn="just">
              <a:lnSpc>
                <a:spcPct val="100000"/>
              </a:lnSpc>
              <a:tabLst>
                <a:tab algn="l" pos="0"/>
              </a:tabLst>
            </a:pPr>
            <a:endParaRPr b="0" lang="en-US" sz="1800" spc="-1" strike="noStrike">
              <a:solidFill>
                <a:schemeClr val="dk1"/>
              </a:solidFill>
              <a:latin typeface="Arial"/>
              <a:ea typeface="Arial"/>
            </a:endParaRPr>
          </a:p>
        </p:txBody>
      </p:sp>
      <p:sp>
        <p:nvSpPr>
          <p:cNvPr id="520" name="Google Shape;337;p39"/>
          <p:cNvSpPr/>
          <p:nvPr/>
        </p:nvSpPr>
        <p:spPr>
          <a:xfrm>
            <a:off x="0" y="226440"/>
            <a:ext cx="10124280" cy="1384560"/>
          </a:xfrm>
          <a:prstGeom prst="rect">
            <a:avLst/>
          </a:prstGeom>
          <a:noFill/>
          <a:ln w="0">
            <a:noFill/>
          </a:ln>
        </p:spPr>
        <p:style>
          <a:lnRef idx="0"/>
          <a:fillRef idx="0"/>
          <a:effectRef idx="0"/>
          <a:fontRef idx="minor"/>
        </p:style>
        <p:txBody>
          <a:bodyPr anchor="ctr">
            <a:noAutofit/>
          </a:bodyPr>
          <a:p>
            <a:pPr marL="343080" indent="-343080" algn="just">
              <a:lnSpc>
                <a:spcPct val="100000"/>
              </a:lnSpc>
              <a:buClr>
                <a:srgbClr val="000000"/>
              </a:buClr>
              <a:buFont typeface="Arial"/>
              <a:buChar char="•"/>
            </a:pPr>
            <a:r>
              <a:rPr b="0" lang="en-US" sz="2000" spc="-1" strike="noStrike">
                <a:solidFill>
                  <a:schemeClr val="dk1"/>
                </a:solidFill>
                <a:latin typeface="Arial"/>
                <a:ea typeface="Arial"/>
              </a:rPr>
              <a:t>A set  of  </a:t>
            </a:r>
            <a:r>
              <a:rPr b="1" lang="en-US" sz="2000" spc="-1" strike="noStrike">
                <a:solidFill>
                  <a:schemeClr val="dk1"/>
                </a:solidFill>
                <a:latin typeface="Arial"/>
                <a:ea typeface="Arial"/>
              </a:rPr>
              <a:t>ordering constraints. </a:t>
            </a:r>
            <a:r>
              <a:rPr b="0" lang="en-US" sz="2000" spc="-1" strike="noStrike">
                <a:solidFill>
                  <a:schemeClr val="dk1"/>
                </a:solidFill>
                <a:latin typeface="Arial"/>
                <a:ea typeface="Arial"/>
              </a:rPr>
              <a:t>Each ordering constraint  is  of  the form</a:t>
            </a:r>
            <a:endParaRPr b="0" lang="en-IN" sz="2000" spc="-1" strike="noStrike">
              <a:solidFill>
                <a:srgbClr val="000000"/>
              </a:solidFill>
              <a:latin typeface="Arial"/>
            </a:endParaRPr>
          </a:p>
          <a:p>
            <a:pPr algn="just">
              <a:lnSpc>
                <a:spcPct val="100000"/>
              </a:lnSpc>
              <a:tabLst>
                <a:tab algn="l" pos="0"/>
              </a:tabLst>
            </a:pPr>
            <a:r>
              <a:rPr b="0" lang="en-US" sz="2000" spc="-1" strike="noStrike">
                <a:solidFill>
                  <a:schemeClr val="dk1"/>
                </a:solidFill>
                <a:latin typeface="Arial"/>
                <a:ea typeface="Arial"/>
              </a:rPr>
              <a:t>which is read as </a:t>
            </a:r>
            <a:r>
              <a:rPr b="0" lang="en-US" sz="2400" spc="-1" strike="noStrike">
                <a:solidFill>
                  <a:schemeClr val="dk1"/>
                </a:solidFill>
                <a:latin typeface="Arial"/>
                <a:ea typeface="Arial"/>
              </a:rPr>
              <a:t>"A </a:t>
            </a:r>
            <a:r>
              <a:rPr b="0" lang="en-US" sz="2000" spc="-1" strike="noStrike">
                <a:solidFill>
                  <a:schemeClr val="dk1"/>
                </a:solidFill>
                <a:latin typeface="Arial"/>
                <a:ea typeface="Arial"/>
              </a:rPr>
              <a:t>before B" and means that action </a:t>
            </a:r>
            <a:r>
              <a:rPr b="0" lang="en-US" sz="2400" spc="-1" strike="noStrike">
                <a:solidFill>
                  <a:schemeClr val="dk1"/>
                </a:solidFill>
                <a:latin typeface="Arial"/>
                <a:ea typeface="Arial"/>
              </a:rPr>
              <a:t>A m</a:t>
            </a:r>
            <a:r>
              <a:rPr b="0" lang="en-US" sz="2000" spc="-1" strike="noStrike">
                <a:solidFill>
                  <a:schemeClr val="dk1"/>
                </a:solidFill>
                <a:latin typeface="Arial"/>
                <a:ea typeface="Arial"/>
              </a:rPr>
              <a:t>ust be executed sometime before action B, but not necessarily immediately before. The ordering constraints must  describe  a  proper  partial order.  Any cycle such as    A    B and B    A </a:t>
            </a:r>
            <a:endParaRPr b="0" lang="en-IN" sz="2000" spc="-1" strike="noStrike">
              <a:solidFill>
                <a:srgbClr val="000000"/>
              </a:solidFill>
              <a:latin typeface="Arial"/>
            </a:endParaRPr>
          </a:p>
        </p:txBody>
      </p:sp>
      <p:sp>
        <p:nvSpPr>
          <p:cNvPr id="521" name="Google Shape;338;p39"/>
          <p:cNvSpPr/>
          <p:nvPr/>
        </p:nvSpPr>
        <p:spPr>
          <a:xfrm>
            <a:off x="131760" y="1956240"/>
            <a:ext cx="10266120" cy="1497600"/>
          </a:xfrm>
          <a:prstGeom prst="rect">
            <a:avLst/>
          </a:prstGeom>
          <a:noFill/>
          <a:ln w="0">
            <a:noFill/>
          </a:ln>
        </p:spPr>
        <p:style>
          <a:lnRef idx="0"/>
          <a:fillRef idx="0"/>
          <a:effectRef idx="0"/>
          <a:fontRef idx="minor"/>
        </p:style>
        <p:txBody>
          <a:bodyPr anchor="t">
            <a:noAutofit/>
          </a:bodyPr>
          <a:p>
            <a:pPr algn="just">
              <a:lnSpc>
                <a:spcPct val="100000"/>
              </a:lnSpc>
              <a:tabLst>
                <a:tab algn="l" pos="0"/>
              </a:tabLst>
            </a:pPr>
            <a:r>
              <a:rPr b="0" lang="en-US" sz="2000" spc="-1" strike="noStrike">
                <a:solidFill>
                  <a:schemeClr val="dk1"/>
                </a:solidFill>
                <a:latin typeface="Arial"/>
                <a:ea typeface="Arial"/>
              </a:rPr>
              <a:t>The above cycle represents a contradiction, so an ordering constraint cannot be added to the plan if it creates a cycle.</a:t>
            </a:r>
            <a:endParaRPr b="0" lang="en-IN" sz="2000" spc="-1" strike="noStrike">
              <a:solidFill>
                <a:srgbClr val="000000"/>
              </a:solidFill>
              <a:latin typeface="Arial"/>
            </a:endParaRPr>
          </a:p>
          <a:p>
            <a:pPr marL="343080" indent="-190440" algn="just">
              <a:lnSpc>
                <a:spcPct val="100000"/>
              </a:lnSpc>
              <a:spcBef>
                <a:spcPts val="204"/>
              </a:spcBef>
              <a:tabLst>
                <a:tab algn="l" pos="0"/>
              </a:tabLst>
            </a:pPr>
            <a:endParaRPr b="0" lang="en-IN" sz="2400" spc="-1" strike="noStrike">
              <a:solidFill>
                <a:srgbClr val="000000"/>
              </a:solidFill>
              <a:latin typeface="Arial"/>
            </a:endParaRPr>
          </a:p>
          <a:p>
            <a:pPr algn="just">
              <a:lnSpc>
                <a:spcPct val="100000"/>
              </a:lnSpc>
              <a:spcBef>
                <a:spcPts val="204"/>
              </a:spcBef>
              <a:tabLst>
                <a:tab algn="l" pos="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Google Shape;343;p40"/>
          <p:cNvSpPr/>
          <p:nvPr/>
        </p:nvSpPr>
        <p:spPr>
          <a:xfrm>
            <a:off x="110520" y="192600"/>
            <a:ext cx="10798200" cy="2375640"/>
          </a:xfrm>
          <a:prstGeom prst="rect">
            <a:avLst/>
          </a:prstGeom>
          <a:noFill/>
          <a:ln w="0">
            <a:noFill/>
          </a:ln>
        </p:spPr>
        <p:style>
          <a:lnRef idx="0"/>
          <a:fillRef idx="0"/>
          <a:effectRef idx="0"/>
          <a:fontRef idx="minor"/>
        </p:style>
        <p:txBody>
          <a:bodyPr anchor="t">
            <a:spAutoFit/>
          </a:bodyPr>
          <a:p>
            <a:pPr marL="343080" indent="-343080">
              <a:lnSpc>
                <a:spcPct val="100000"/>
              </a:lnSpc>
              <a:buClr>
                <a:srgbClr val="000000"/>
              </a:buClr>
              <a:buFont typeface="Arial"/>
              <a:buChar char="•"/>
            </a:pPr>
            <a:r>
              <a:rPr b="1" lang="en-US" sz="2400" spc="-1" strike="noStrike">
                <a:solidFill>
                  <a:schemeClr val="dk1"/>
                </a:solidFill>
                <a:latin typeface="Calibri"/>
                <a:ea typeface="Calibri"/>
              </a:rPr>
              <a:t>Causal Links—</a:t>
            </a:r>
            <a:endParaRPr b="0" lang="en-IN" sz="2400" spc="-1" strike="noStrike">
              <a:solidFill>
                <a:srgbClr val="000000"/>
              </a:solidFill>
              <a:latin typeface="Arial"/>
            </a:endParaRPr>
          </a:p>
          <a:p>
            <a:pPr>
              <a:lnSpc>
                <a:spcPct val="100000"/>
              </a:lnSpc>
              <a:spcBef>
                <a:spcPts val="1199"/>
              </a:spcBef>
              <a:tabLst>
                <a:tab algn="l" pos="0"/>
              </a:tabLst>
            </a:pPr>
            <a:r>
              <a:rPr b="0" lang="en-US" sz="2400" spc="-1" strike="noStrike">
                <a:solidFill>
                  <a:schemeClr val="dk1"/>
                </a:solidFill>
                <a:latin typeface="Calibri"/>
                <a:ea typeface="Calibri"/>
              </a:rPr>
              <a:t> </a:t>
            </a:r>
            <a:r>
              <a:rPr b="0" lang="en-US" sz="2400" spc="-1" strike="noStrike">
                <a:solidFill>
                  <a:schemeClr val="dk1"/>
                </a:solidFill>
                <a:latin typeface="Calibri"/>
                <a:ea typeface="Calibri"/>
              </a:rPr>
              <a:t>A Causal Links is written as S</a:t>
            </a:r>
            <a:r>
              <a:rPr b="0" lang="en-US" sz="2400" spc="-1" strike="noStrike" baseline="-25000">
                <a:solidFill>
                  <a:schemeClr val="dk1"/>
                </a:solidFill>
                <a:latin typeface="Calibri"/>
                <a:ea typeface="Calibri"/>
              </a:rPr>
              <a:t>i</a:t>
            </a:r>
            <a:r>
              <a:rPr b="0" lang="en-US" sz="2400" spc="-1" strike="noStrike">
                <a:solidFill>
                  <a:schemeClr val="dk1"/>
                </a:solidFill>
                <a:latin typeface="Calibri"/>
                <a:ea typeface="Calibri"/>
              </a:rPr>
              <a:t>    </a:t>
            </a:r>
            <a:r>
              <a:rPr b="0" lang="en-US" sz="2400" spc="-1" strike="noStrike" baseline="30000">
                <a:solidFill>
                  <a:schemeClr val="dk1"/>
                </a:solidFill>
                <a:latin typeface="Calibri"/>
                <a:ea typeface="Calibri"/>
              </a:rPr>
              <a:t>c</a:t>
            </a:r>
            <a:r>
              <a:rPr b="0" lang="en-US" sz="2400" spc="-1" strike="noStrike">
                <a:solidFill>
                  <a:schemeClr val="dk1"/>
                </a:solidFill>
                <a:latin typeface="Calibri"/>
                <a:ea typeface="Calibri"/>
              </a:rPr>
              <a:t>🡪 S</a:t>
            </a:r>
            <a:r>
              <a:rPr b="0" lang="en-US" sz="2400" spc="-1" strike="noStrike" baseline="-25000">
                <a:solidFill>
                  <a:schemeClr val="dk1"/>
                </a:solidFill>
                <a:latin typeface="Calibri"/>
                <a:ea typeface="Calibri"/>
              </a:rPr>
              <a:t>j</a:t>
            </a:r>
            <a:r>
              <a:rPr b="0" lang="en-US" sz="2400" spc="-1" strike="noStrike">
                <a:solidFill>
                  <a:schemeClr val="dk1"/>
                </a:solidFill>
                <a:latin typeface="Calibri"/>
                <a:ea typeface="Calibri"/>
              </a:rPr>
              <a:t> and read as “ S</a:t>
            </a:r>
            <a:r>
              <a:rPr b="0" lang="en-US" sz="2400" spc="-1" strike="noStrike" baseline="-25000">
                <a:solidFill>
                  <a:schemeClr val="dk1"/>
                </a:solidFill>
                <a:latin typeface="Calibri"/>
                <a:ea typeface="Calibri"/>
              </a:rPr>
              <a:t>i</a:t>
            </a:r>
            <a:r>
              <a:rPr b="0" lang="en-US" sz="2400" spc="-1" strike="noStrike">
                <a:solidFill>
                  <a:schemeClr val="dk1"/>
                </a:solidFill>
                <a:latin typeface="Calibri"/>
                <a:ea typeface="Calibri"/>
              </a:rPr>
              <a:t> achieves c for S</a:t>
            </a:r>
            <a:r>
              <a:rPr b="0" lang="en-US" sz="2400" spc="-1" strike="noStrike" baseline="-25000">
                <a:solidFill>
                  <a:schemeClr val="dk1"/>
                </a:solidFill>
                <a:latin typeface="Calibri"/>
                <a:ea typeface="Calibri"/>
              </a:rPr>
              <a:t>j</a:t>
            </a:r>
            <a:r>
              <a:rPr b="0" lang="en-US" sz="2400" spc="-1" strike="noStrike">
                <a:solidFill>
                  <a:schemeClr val="dk1"/>
                </a:solidFill>
                <a:latin typeface="Calibri"/>
                <a:ea typeface="Calibri"/>
              </a:rPr>
              <a:t> “.Causal Links serve to record the purpose of steps in the plan:here a purpose of S</a:t>
            </a:r>
            <a:r>
              <a:rPr b="0" lang="en-US" sz="2400" spc="-1" strike="noStrike" baseline="-25000">
                <a:solidFill>
                  <a:schemeClr val="dk1"/>
                </a:solidFill>
                <a:latin typeface="Calibri"/>
                <a:ea typeface="Calibri"/>
              </a:rPr>
              <a:t>i </a:t>
            </a:r>
            <a:r>
              <a:rPr b="0" lang="en-US" sz="2400" spc="-1" strike="noStrike">
                <a:solidFill>
                  <a:schemeClr val="dk1"/>
                </a:solidFill>
                <a:latin typeface="Calibri"/>
                <a:ea typeface="Calibri"/>
              </a:rPr>
              <a:t>is to achieve the precondition c of S</a:t>
            </a:r>
            <a:r>
              <a:rPr b="0" lang="en-US" sz="2400" spc="-1" strike="noStrike" baseline="-25000">
                <a:solidFill>
                  <a:schemeClr val="dk1"/>
                </a:solidFill>
                <a:latin typeface="Calibri"/>
                <a:ea typeface="Calibri"/>
              </a:rPr>
              <a:t>j</a:t>
            </a:r>
            <a:r>
              <a:rPr b="0" lang="en-US" sz="2400" spc="-1" strike="noStrike">
                <a:solidFill>
                  <a:schemeClr val="dk1"/>
                </a:solidFill>
                <a:latin typeface="Calibri"/>
                <a:ea typeface="Calibri"/>
              </a:rPr>
              <a:t> </a:t>
            </a:r>
            <a:endParaRPr b="0" lang="en-IN" sz="2400" spc="-1" strike="noStrike">
              <a:solidFill>
                <a:srgbClr val="000000"/>
              </a:solidFill>
              <a:latin typeface="Arial"/>
            </a:endParaRPr>
          </a:p>
          <a:p>
            <a:pPr algn="just">
              <a:lnSpc>
                <a:spcPct val="100000"/>
              </a:lnSpc>
              <a:spcBef>
                <a:spcPts val="1199"/>
              </a:spcBef>
              <a:tabLst>
                <a:tab algn="l" pos="0"/>
              </a:tabLst>
            </a:pPr>
            <a:endParaRPr b="0" lang="en-IN" sz="2400" spc="-1" strike="noStrike">
              <a:solidFill>
                <a:srgbClr val="000000"/>
              </a:solidFill>
              <a:latin typeface="Arial"/>
            </a:endParaRPr>
          </a:p>
        </p:txBody>
      </p:sp>
      <p:pic>
        <p:nvPicPr>
          <p:cNvPr id="523" name="Google Shape;344;p40" descr=""/>
          <p:cNvPicPr/>
          <p:nvPr/>
        </p:nvPicPr>
        <p:blipFill>
          <a:blip r:embed="rId1"/>
          <a:stretch/>
        </p:blipFill>
        <p:spPr>
          <a:xfrm>
            <a:off x="9720000" y="2136240"/>
            <a:ext cx="266400" cy="182160"/>
          </a:xfrm>
          <a:prstGeom prst="rect">
            <a:avLst/>
          </a:prstGeom>
          <a:ln w="0">
            <a:noFill/>
          </a:ln>
        </p:spPr>
      </p:pic>
      <p:pic>
        <p:nvPicPr>
          <p:cNvPr id="524" name="Google Shape;345;p40" descr=""/>
          <p:cNvPicPr/>
          <p:nvPr/>
        </p:nvPicPr>
        <p:blipFill>
          <a:blip r:embed="rId2"/>
          <a:stretch/>
        </p:blipFill>
        <p:spPr>
          <a:xfrm>
            <a:off x="2689560" y="3773160"/>
            <a:ext cx="3477960" cy="376560"/>
          </a:xfrm>
          <a:prstGeom prst="rect">
            <a:avLst/>
          </a:prstGeom>
          <a:ln w="0">
            <a:noFill/>
          </a:ln>
        </p:spPr>
      </p:pic>
      <p:sp>
        <p:nvSpPr>
          <p:cNvPr id="525" name="Google Shape;346;p40"/>
          <p:cNvSpPr/>
          <p:nvPr/>
        </p:nvSpPr>
        <p:spPr>
          <a:xfrm>
            <a:off x="1255320" y="2683440"/>
            <a:ext cx="8064360" cy="1089360"/>
          </a:xfrm>
          <a:prstGeom prst="rect">
            <a:avLst/>
          </a:prstGeom>
          <a:noFill/>
          <a:ln w="0">
            <a:noFill/>
          </a:ln>
        </p:spPr>
        <p:style>
          <a:lnRef idx="0"/>
          <a:fillRef idx="0"/>
          <a:effectRef idx="0"/>
          <a:fontRef idx="minor"/>
        </p:style>
        <p:txBody>
          <a:bodyPr lIns="571320" rIns="380880" tIns="596880" bIns="177840" anchor="ctr">
            <a:noAutofit/>
          </a:bodyPr>
          <a:p>
            <a:pPr indent="-114480" algn="just">
              <a:lnSpc>
                <a:spcPct val="100000"/>
              </a:lnSpc>
              <a:buClr>
                <a:srgbClr val="000000"/>
              </a:buClr>
              <a:buFont typeface="Arial"/>
              <a:buChar char="•"/>
            </a:pPr>
            <a:r>
              <a:rPr b="0" lang="en-US" sz="1800" spc="-1" strike="noStrike">
                <a:solidFill>
                  <a:schemeClr val="dk1"/>
                </a:solidFill>
                <a:latin typeface="Arial"/>
                <a:ea typeface="Arial"/>
              </a:rPr>
              <a:t>A causal link between two actions </a:t>
            </a:r>
            <a:r>
              <a:rPr b="0" lang="en-US" sz="2000" spc="-1" strike="noStrike">
                <a:solidFill>
                  <a:schemeClr val="dk1"/>
                </a:solidFill>
                <a:latin typeface="Arial"/>
                <a:ea typeface="Arial"/>
              </a:rPr>
              <a:t>A </a:t>
            </a:r>
            <a:r>
              <a:rPr b="0" lang="en-US" sz="1800" spc="-1" strike="noStrike">
                <a:solidFill>
                  <a:schemeClr val="dk1"/>
                </a:solidFill>
                <a:latin typeface="Arial"/>
                <a:ea typeface="Arial"/>
              </a:rPr>
              <a:t>and </a:t>
            </a:r>
            <a:r>
              <a:rPr b="0" lang="en-US" sz="2000" spc="-1" strike="noStrike">
                <a:solidFill>
                  <a:schemeClr val="dk1"/>
                </a:solidFill>
                <a:latin typeface="Arial"/>
                <a:ea typeface="Arial"/>
              </a:rPr>
              <a:t>B </a:t>
            </a:r>
            <a:r>
              <a:rPr b="0" lang="en-US" sz="1800" spc="-1" strike="noStrike">
                <a:solidFill>
                  <a:schemeClr val="dk1"/>
                </a:solidFill>
                <a:latin typeface="Arial"/>
                <a:ea typeface="Arial"/>
              </a:rPr>
              <a:t>in the plan is written as A </a:t>
            </a:r>
            <a:endParaRPr b="0" lang="en-IN" sz="1800" spc="-1" strike="noStrike">
              <a:solidFill>
                <a:srgbClr val="000000"/>
              </a:solidFill>
              <a:latin typeface="Arial"/>
            </a:endParaRPr>
          </a:p>
        </p:txBody>
      </p:sp>
      <p:sp>
        <p:nvSpPr>
          <p:cNvPr id="526" name="Google Shape;347;p40"/>
          <p:cNvSpPr/>
          <p:nvPr/>
        </p:nvSpPr>
        <p:spPr>
          <a:xfrm>
            <a:off x="262080" y="2066040"/>
            <a:ext cx="11221200" cy="1615320"/>
          </a:xfrm>
          <a:prstGeom prst="rect">
            <a:avLst/>
          </a:prstGeom>
          <a:noFill/>
          <a:ln w="0">
            <a:noFill/>
          </a:ln>
        </p:spPr>
        <p:style>
          <a:lnRef idx="0"/>
          <a:fillRef idx="0"/>
          <a:effectRef idx="0"/>
          <a:fontRef idx="minor"/>
        </p:style>
        <p:txBody>
          <a:bodyPr anchor="ctr">
            <a:noAutofit/>
          </a:bodyPr>
          <a:p>
            <a:pPr algn="just">
              <a:lnSpc>
                <a:spcPct val="100000"/>
              </a:lnSpc>
              <a:tabLst>
                <a:tab algn="l" pos="0"/>
              </a:tabLst>
            </a:pPr>
            <a:r>
              <a:rPr b="0" lang="en-US" sz="1800" spc="-1" strike="noStrike">
                <a:solidFill>
                  <a:schemeClr val="dk1"/>
                </a:solidFill>
                <a:latin typeface="Arial"/>
                <a:ea typeface="Arial"/>
              </a:rPr>
              <a:t>A set of </a:t>
            </a:r>
            <a:r>
              <a:rPr b="1" lang="en-US" sz="1800" spc="-1" strike="noStrike">
                <a:solidFill>
                  <a:schemeClr val="dk1"/>
                </a:solidFill>
                <a:latin typeface="Arial"/>
                <a:ea typeface="Arial"/>
              </a:rPr>
              <a:t>causal links. </a:t>
            </a:r>
            <a:r>
              <a:rPr b="0" lang="en-US" sz="1800" spc="-1" strike="noStrike">
                <a:solidFill>
                  <a:schemeClr val="dk1"/>
                </a:solidFill>
                <a:latin typeface="Arial"/>
                <a:ea typeface="Arial"/>
              </a:rPr>
              <a:t>A causal link between two actions A and B in the plan is written as A     B and is read as </a:t>
            </a:r>
            <a:r>
              <a:rPr b="0" lang="en-US" sz="2000" spc="-1" strike="noStrike">
                <a:solidFill>
                  <a:schemeClr val="dk1"/>
                </a:solidFill>
                <a:latin typeface="Arial"/>
                <a:ea typeface="Arial"/>
              </a:rPr>
              <a:t>"A </a:t>
            </a:r>
            <a:r>
              <a:rPr b="1" lang="en-US" sz="1800" spc="-1" strike="noStrike">
                <a:solidFill>
                  <a:schemeClr val="dk1"/>
                </a:solidFill>
                <a:latin typeface="Arial"/>
                <a:ea typeface="Arial"/>
              </a:rPr>
              <a:t>achieves </a:t>
            </a:r>
            <a:r>
              <a:rPr b="0" i="1" lang="en-US" sz="1800" spc="-1" strike="noStrike">
                <a:solidFill>
                  <a:schemeClr val="dk1"/>
                </a:solidFill>
                <a:latin typeface="Arial"/>
                <a:ea typeface="Arial"/>
              </a:rPr>
              <a:t>p </a:t>
            </a:r>
            <a:r>
              <a:rPr b="0" lang="en-US" sz="1800" spc="-1" strike="noStrike">
                <a:solidFill>
                  <a:schemeClr val="dk1"/>
                </a:solidFill>
                <a:latin typeface="Arial"/>
                <a:ea typeface="Arial"/>
              </a:rPr>
              <a:t>for </a:t>
            </a:r>
            <a:r>
              <a:rPr b="1" lang="en-US" sz="1800" spc="-1" strike="noStrike">
                <a:solidFill>
                  <a:schemeClr val="dk1"/>
                </a:solidFill>
                <a:latin typeface="Arial"/>
                <a:ea typeface="Arial"/>
              </a:rPr>
              <a:t>B." </a:t>
            </a:r>
            <a:r>
              <a:rPr b="0" lang="en-US" sz="1800" spc="-1" strike="noStrike">
                <a:solidFill>
                  <a:schemeClr val="dk1"/>
                </a:solidFill>
                <a:latin typeface="Arial"/>
                <a:ea typeface="Arial"/>
              </a:rPr>
              <a:t>For example, the causal link asserts that </a:t>
            </a:r>
            <a:r>
              <a:rPr b="0" i="1" lang="en-US" sz="1800" spc="-1" strike="noStrike">
                <a:solidFill>
                  <a:schemeClr val="dk1"/>
                </a:solidFill>
                <a:latin typeface="Arial"/>
                <a:ea typeface="Arial"/>
              </a:rPr>
              <a:t>RightSockOn </a:t>
            </a:r>
            <a:r>
              <a:rPr b="0" lang="en-US" sz="1800" spc="-1" strike="noStrike">
                <a:solidFill>
                  <a:schemeClr val="dk1"/>
                </a:solidFill>
                <a:latin typeface="Arial"/>
                <a:ea typeface="Arial"/>
              </a:rPr>
              <a:t>is an effect of  the </a:t>
            </a:r>
            <a:r>
              <a:rPr b="0" i="1" lang="en-US" sz="1800" spc="-1" strike="noStrike">
                <a:solidFill>
                  <a:schemeClr val="dk1"/>
                </a:solidFill>
                <a:latin typeface="Arial"/>
                <a:ea typeface="Arial"/>
              </a:rPr>
              <a:t>RightSock </a:t>
            </a:r>
            <a:r>
              <a:rPr b="0" lang="en-US" sz="1800" spc="-1" strike="noStrike">
                <a:solidFill>
                  <a:schemeClr val="dk1"/>
                </a:solidFill>
                <a:latin typeface="Arial"/>
                <a:ea typeface="Arial"/>
              </a:rPr>
              <a:t>action and </a:t>
            </a:r>
            <a:r>
              <a:rPr b="0" lang="en-US" sz="1800" spc="-1" strike="noStrike" u="sng">
                <a:solidFill>
                  <a:schemeClr val="dk1"/>
                </a:solidFill>
                <a:uFillTx/>
                <a:latin typeface="Arial"/>
                <a:ea typeface="Arial"/>
              </a:rPr>
              <a:t>a precondition of </a:t>
            </a:r>
            <a:r>
              <a:rPr b="0" i="1" lang="en-US" sz="1800" spc="-1" strike="noStrike" u="sng">
                <a:solidFill>
                  <a:schemeClr val="dk1"/>
                </a:solidFill>
                <a:uFillTx/>
                <a:latin typeface="Arial"/>
                <a:ea typeface="Arial"/>
              </a:rPr>
              <a:t>RightShoe.</a:t>
            </a:r>
            <a:br>
              <a:rPr sz="1100"/>
            </a:br>
            <a:endParaRPr b="0" lang="en-IN" sz="1800" spc="-1" strike="noStrike">
              <a:solidFill>
                <a:srgbClr val="000000"/>
              </a:solidFill>
              <a:latin typeface="Arial"/>
            </a:endParaRPr>
          </a:p>
          <a:p>
            <a:pPr algn="just">
              <a:lnSpc>
                <a:spcPct val="100000"/>
              </a:lnSpc>
              <a:tabLst>
                <a:tab algn="l" pos="0"/>
              </a:tabLst>
            </a:pPr>
            <a:endParaRPr b="0" lang="en-IN" sz="3200" spc="-1" strike="noStrike">
              <a:solidFill>
                <a:srgbClr val="000000"/>
              </a:solidFill>
              <a:latin typeface="Arial"/>
            </a:endParaRPr>
          </a:p>
        </p:txBody>
      </p:sp>
      <p:sp>
        <p:nvSpPr>
          <p:cNvPr id="527" name="Google Shape;348;p40"/>
          <p:cNvSpPr/>
          <p:nvPr/>
        </p:nvSpPr>
        <p:spPr>
          <a:xfrm>
            <a:off x="2124720" y="2924640"/>
            <a:ext cx="184320" cy="584280"/>
          </a:xfrm>
          <a:prstGeom prst="rect">
            <a:avLst/>
          </a:prstGeom>
          <a:noFill/>
          <a:ln w="0">
            <a:noFill/>
          </a:ln>
        </p:spPr>
        <p:style>
          <a:lnRef idx="0"/>
          <a:fillRef idx="0"/>
          <a:effectRef idx="0"/>
          <a:fontRef idx="minor"/>
        </p:style>
        <p:txBody>
          <a:bodyPr anchor="ctr">
            <a:noAutofit/>
          </a:bodyPr>
          <a:p>
            <a:pPr>
              <a:lnSpc>
                <a:spcPct val="100000"/>
              </a:lnSpc>
              <a:tabLst>
                <a:tab algn="l" pos="0"/>
              </a:tabLst>
            </a:pPr>
            <a:endParaRPr b="0" lang="en-US" sz="3200" spc="-1" strike="noStrike">
              <a:solidFill>
                <a:schemeClr val="dk1"/>
              </a:solidFill>
              <a:latin typeface="Calibri"/>
              <a:ea typeface="Calibri"/>
            </a:endParaRPr>
          </a:p>
        </p:txBody>
      </p:sp>
      <p:sp>
        <p:nvSpPr>
          <p:cNvPr id="528" name="Google Shape;349;p40"/>
          <p:cNvSpPr/>
          <p:nvPr/>
        </p:nvSpPr>
        <p:spPr>
          <a:xfrm>
            <a:off x="110520" y="4374360"/>
            <a:ext cx="11462760" cy="1199880"/>
          </a:xfrm>
          <a:prstGeom prst="rect">
            <a:avLst/>
          </a:prstGeom>
          <a:noFill/>
          <a:ln w="0">
            <a:noFill/>
          </a:ln>
        </p:spPr>
        <p:style>
          <a:lnRef idx="0"/>
          <a:fillRef idx="0"/>
          <a:effectRef idx="0"/>
          <a:fontRef idx="minor"/>
        </p:style>
        <p:txBody>
          <a:bodyPr anchor="t">
            <a:noAutofit/>
          </a:bodyPr>
          <a:p>
            <a:pPr algn="just">
              <a:lnSpc>
                <a:spcPct val="100000"/>
              </a:lnSpc>
              <a:buClr>
                <a:srgbClr val="000000"/>
              </a:buClr>
              <a:buFont typeface="Arial"/>
              <a:buChar char="•"/>
            </a:pPr>
            <a:r>
              <a:rPr b="0" lang="en-US" sz="2400" spc="-1" strike="noStrike">
                <a:solidFill>
                  <a:schemeClr val="dk1"/>
                </a:solidFill>
                <a:latin typeface="Calibri"/>
                <a:ea typeface="Calibri"/>
              </a:rPr>
              <a:t>A set of open preconditions. A precondition is open if it is not achieved by some action in the plan. Planners will work to reduce the set of open preconditions to the empty set, without introducing a contradiction.</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Google Shape;354;p41"/>
          <p:cNvSpPr/>
          <p:nvPr/>
        </p:nvSpPr>
        <p:spPr>
          <a:xfrm>
            <a:off x="2124720" y="2924640"/>
            <a:ext cx="184320" cy="584280"/>
          </a:xfrm>
          <a:prstGeom prst="rect">
            <a:avLst/>
          </a:prstGeom>
          <a:noFill/>
          <a:ln w="0">
            <a:noFill/>
          </a:ln>
        </p:spPr>
        <p:style>
          <a:lnRef idx="0"/>
          <a:fillRef idx="0"/>
          <a:effectRef idx="0"/>
          <a:fontRef idx="minor"/>
        </p:style>
        <p:txBody>
          <a:bodyPr anchor="ctr">
            <a:noAutofit/>
          </a:bodyPr>
          <a:p>
            <a:pPr>
              <a:lnSpc>
                <a:spcPct val="100000"/>
              </a:lnSpc>
              <a:tabLst>
                <a:tab algn="l" pos="0"/>
              </a:tabLst>
            </a:pPr>
            <a:endParaRPr b="0" lang="en-US" sz="3200" spc="-1" strike="noStrike">
              <a:solidFill>
                <a:schemeClr val="dk1"/>
              </a:solidFill>
              <a:latin typeface="Calibri"/>
              <a:ea typeface="Calibri"/>
            </a:endParaRPr>
          </a:p>
        </p:txBody>
      </p:sp>
      <p:sp>
        <p:nvSpPr>
          <p:cNvPr id="530" name="Google Shape;355;p41"/>
          <p:cNvSpPr/>
          <p:nvPr/>
        </p:nvSpPr>
        <p:spPr>
          <a:xfrm>
            <a:off x="667440" y="2318760"/>
            <a:ext cx="12191760" cy="456840"/>
          </a:xfrm>
          <a:prstGeom prst="rect">
            <a:avLst/>
          </a:prstGeom>
          <a:noFill/>
          <a:ln w="0">
            <a:noFill/>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pic>
        <p:nvPicPr>
          <p:cNvPr id="531" name="Google Shape;356;p41" descr=""/>
          <p:cNvPicPr/>
          <p:nvPr/>
        </p:nvPicPr>
        <p:blipFill>
          <a:blip r:embed="rId1"/>
          <a:stretch/>
        </p:blipFill>
        <p:spPr>
          <a:xfrm>
            <a:off x="914400" y="1301760"/>
            <a:ext cx="7097040" cy="1914840"/>
          </a:xfrm>
          <a:prstGeom prst="rect">
            <a:avLst/>
          </a:prstGeom>
          <a:ln w="0">
            <a:noFill/>
          </a:ln>
        </p:spPr>
      </p:pic>
      <p:sp>
        <p:nvSpPr>
          <p:cNvPr id="532" name="Google Shape;357;p41"/>
          <p:cNvSpPr/>
          <p:nvPr/>
        </p:nvSpPr>
        <p:spPr>
          <a:xfrm>
            <a:off x="514080" y="150840"/>
            <a:ext cx="6723000" cy="1261440"/>
          </a:xfrm>
          <a:prstGeom prst="rect">
            <a:avLst/>
          </a:prstGeom>
          <a:noFill/>
          <a:ln w="0">
            <a:noFill/>
          </a:ln>
        </p:spPr>
        <p:style>
          <a:lnRef idx="0"/>
          <a:fillRef idx="0"/>
          <a:effectRef idx="0"/>
          <a:fontRef idx="minor"/>
        </p:style>
        <p:txBody>
          <a:bodyPr anchor="ctr">
            <a:noAutofit/>
          </a:bodyPr>
          <a:p>
            <a:pPr>
              <a:lnSpc>
                <a:spcPct val="100000"/>
              </a:lnSpc>
              <a:tabLst>
                <a:tab algn="l" pos="0"/>
              </a:tabLst>
            </a:pPr>
            <a:br>
              <a:rPr sz="2000"/>
            </a:br>
            <a:r>
              <a:rPr b="0" lang="en-US" sz="2000" spc="-1" strike="noStrike">
                <a:solidFill>
                  <a:schemeClr val="dk1"/>
                </a:solidFill>
                <a:latin typeface="Arial"/>
                <a:ea typeface="Arial"/>
              </a:rPr>
              <a:t>For example, the final plan has the following components:</a:t>
            </a:r>
            <a:endParaRPr b="0" lang="en-IN" sz="2000" spc="-1" strike="noStrike">
              <a:solidFill>
                <a:srgbClr val="000000"/>
              </a:solidFill>
              <a:latin typeface="Arial"/>
            </a:endParaRPr>
          </a:p>
          <a:p>
            <a:pPr>
              <a:lnSpc>
                <a:spcPct val="100000"/>
              </a:lnSpc>
              <a:tabLst>
                <a:tab algn="l" pos="0"/>
              </a:tabLst>
            </a:pPr>
            <a:endParaRPr b="0" lang="en-IN"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362;p42"/>
          <p:cNvSpPr/>
          <p:nvPr/>
        </p:nvSpPr>
        <p:spPr>
          <a:xfrm>
            <a:off x="5334120" y="228600"/>
            <a:ext cx="121896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Start</a:t>
            </a:r>
            <a:endParaRPr b="0" lang="en-IN" sz="1800" spc="-1" strike="noStrike">
              <a:solidFill>
                <a:srgbClr val="000000"/>
              </a:solidFill>
              <a:latin typeface="Arial"/>
            </a:endParaRPr>
          </a:p>
        </p:txBody>
      </p:sp>
      <p:sp>
        <p:nvSpPr>
          <p:cNvPr id="534" name="Google Shape;363;p42"/>
          <p:cNvSpPr/>
          <p:nvPr/>
        </p:nvSpPr>
        <p:spPr>
          <a:xfrm>
            <a:off x="7238880" y="1600200"/>
            <a:ext cx="18284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Buy(bananas)</a:t>
            </a:r>
            <a:endParaRPr b="0" lang="en-IN" sz="1800" spc="-1" strike="noStrike">
              <a:solidFill>
                <a:srgbClr val="000000"/>
              </a:solidFill>
              <a:latin typeface="Arial"/>
            </a:endParaRPr>
          </a:p>
        </p:txBody>
      </p:sp>
      <p:sp>
        <p:nvSpPr>
          <p:cNvPr id="535" name="Google Shape;364;p42"/>
          <p:cNvSpPr/>
          <p:nvPr/>
        </p:nvSpPr>
        <p:spPr>
          <a:xfrm>
            <a:off x="5486400" y="2949480"/>
            <a:ext cx="1066320" cy="3805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Finish</a:t>
            </a:r>
            <a:endParaRPr b="0" lang="en-IN" sz="1800" spc="-1" strike="noStrike">
              <a:solidFill>
                <a:srgbClr val="000000"/>
              </a:solidFill>
              <a:latin typeface="Arial"/>
            </a:endParaRPr>
          </a:p>
        </p:txBody>
      </p:sp>
      <p:sp>
        <p:nvSpPr>
          <p:cNvPr id="536" name="Google Shape;365;p42"/>
          <p:cNvSpPr/>
          <p:nvPr/>
        </p:nvSpPr>
        <p:spPr>
          <a:xfrm>
            <a:off x="5029200" y="160020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Buy(Milk)</a:t>
            </a:r>
            <a:endParaRPr b="0" lang="en-IN" sz="1800" spc="-1" strike="noStrike">
              <a:solidFill>
                <a:srgbClr val="000000"/>
              </a:solidFill>
              <a:latin typeface="Arial"/>
            </a:endParaRPr>
          </a:p>
        </p:txBody>
      </p:sp>
      <p:sp>
        <p:nvSpPr>
          <p:cNvPr id="537" name="Google Shape;366;p42"/>
          <p:cNvSpPr/>
          <p:nvPr/>
        </p:nvSpPr>
        <p:spPr>
          <a:xfrm>
            <a:off x="2971800" y="160020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Buy(Drill)</a:t>
            </a:r>
            <a:endParaRPr b="0" lang="en-IN" sz="1800" spc="-1" strike="noStrike">
              <a:solidFill>
                <a:srgbClr val="000000"/>
              </a:solidFill>
              <a:latin typeface="Arial"/>
            </a:endParaRPr>
          </a:p>
        </p:txBody>
      </p:sp>
      <p:cxnSp>
        <p:nvCxnSpPr>
          <p:cNvPr id="538" name="Google Shape;367;p42"/>
          <p:cNvCxnSpPr/>
          <p:nvPr/>
        </p:nvCxnSpPr>
        <p:spPr>
          <a:xfrm flipH="1">
            <a:off x="3581280" y="533160"/>
            <a:ext cx="1752840" cy="1067400"/>
          </a:xfrm>
          <a:prstGeom prst="straightConnector1">
            <a:avLst/>
          </a:prstGeom>
          <a:ln w="9525">
            <a:solidFill>
              <a:srgbClr val="000000"/>
            </a:solidFill>
            <a:round/>
            <a:tailEnd len="med" type="triangle" w="med"/>
          </a:ln>
        </p:spPr>
      </p:cxnSp>
      <p:cxnSp>
        <p:nvCxnSpPr>
          <p:cNvPr id="539" name="Google Shape;368;p42"/>
          <p:cNvCxnSpPr/>
          <p:nvPr/>
        </p:nvCxnSpPr>
        <p:spPr>
          <a:xfrm>
            <a:off x="6553080" y="457200"/>
            <a:ext cx="1600560" cy="1143360"/>
          </a:xfrm>
          <a:prstGeom prst="straightConnector1">
            <a:avLst/>
          </a:prstGeom>
          <a:ln w="9525">
            <a:solidFill>
              <a:srgbClr val="000000"/>
            </a:solidFill>
            <a:round/>
            <a:tailEnd len="med" type="triangle" w="med"/>
          </a:ln>
        </p:spPr>
      </p:cxnSp>
      <p:cxnSp>
        <p:nvCxnSpPr>
          <p:cNvPr id="540" name="Google Shape;369;p42"/>
          <p:cNvCxnSpPr/>
          <p:nvPr/>
        </p:nvCxnSpPr>
        <p:spPr>
          <a:xfrm>
            <a:off x="5943600" y="761760"/>
            <a:ext cx="360" cy="838800"/>
          </a:xfrm>
          <a:prstGeom prst="straightConnector1">
            <a:avLst/>
          </a:prstGeom>
          <a:ln w="9525">
            <a:solidFill>
              <a:srgbClr val="000000"/>
            </a:solidFill>
            <a:round/>
            <a:tailEnd len="med" type="triangle" w="med"/>
          </a:ln>
        </p:spPr>
      </p:cxnSp>
      <p:sp>
        <p:nvSpPr>
          <p:cNvPr id="541" name="Google Shape;370;p42"/>
          <p:cNvSpPr/>
          <p:nvPr/>
        </p:nvSpPr>
        <p:spPr>
          <a:xfrm>
            <a:off x="2666880" y="1295280"/>
            <a:ext cx="25142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At(s),Sells(s,Drill)</a:t>
            </a:r>
            <a:endParaRPr b="0" lang="en-IN" sz="1400" spc="-1" strike="noStrike">
              <a:solidFill>
                <a:srgbClr val="000000"/>
              </a:solidFill>
              <a:latin typeface="Arial"/>
            </a:endParaRPr>
          </a:p>
        </p:txBody>
      </p:sp>
      <p:sp>
        <p:nvSpPr>
          <p:cNvPr id="542" name="Google Shape;371;p42"/>
          <p:cNvSpPr/>
          <p:nvPr/>
        </p:nvSpPr>
        <p:spPr>
          <a:xfrm>
            <a:off x="4876920" y="1219320"/>
            <a:ext cx="266652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At(s),Sells(s,Milk)</a:t>
            </a:r>
            <a:endParaRPr b="0" lang="en-IN" sz="1400" spc="-1" strike="noStrike">
              <a:solidFill>
                <a:srgbClr val="000000"/>
              </a:solidFill>
              <a:latin typeface="Arial"/>
            </a:endParaRPr>
          </a:p>
        </p:txBody>
      </p:sp>
      <p:sp>
        <p:nvSpPr>
          <p:cNvPr id="543" name="Google Shape;372;p42"/>
          <p:cNvSpPr/>
          <p:nvPr/>
        </p:nvSpPr>
        <p:spPr>
          <a:xfrm>
            <a:off x="7238880" y="1219320"/>
            <a:ext cx="32000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At(s),Sells(s,Bananas)</a:t>
            </a:r>
            <a:endParaRPr b="0" lang="en-IN" sz="1400" spc="-1" strike="noStrike">
              <a:solidFill>
                <a:srgbClr val="000000"/>
              </a:solidFill>
              <a:latin typeface="Arial"/>
            </a:endParaRPr>
          </a:p>
        </p:txBody>
      </p:sp>
      <p:sp>
        <p:nvSpPr>
          <p:cNvPr id="544" name="Google Shape;373;p42"/>
          <p:cNvSpPr/>
          <p:nvPr/>
        </p:nvSpPr>
        <p:spPr>
          <a:xfrm>
            <a:off x="685800" y="2649600"/>
            <a:ext cx="784836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Have(Drill),Have(Milk),Have(Bananas),At(Home)</a:t>
            </a:r>
            <a:endParaRPr b="0" lang="en-IN" sz="1600" spc="-1" strike="noStrike">
              <a:solidFill>
                <a:srgbClr val="000000"/>
              </a:solidFill>
              <a:latin typeface="Arial"/>
            </a:endParaRPr>
          </a:p>
        </p:txBody>
      </p:sp>
      <p:cxnSp>
        <p:nvCxnSpPr>
          <p:cNvPr id="545" name="Google Shape;374;p42"/>
          <p:cNvCxnSpPr/>
          <p:nvPr/>
        </p:nvCxnSpPr>
        <p:spPr>
          <a:xfrm>
            <a:off x="3657600" y="2209680"/>
            <a:ext cx="1905120" cy="609840"/>
          </a:xfrm>
          <a:prstGeom prst="straightConnector1">
            <a:avLst/>
          </a:prstGeom>
          <a:ln w="57150">
            <a:solidFill>
              <a:srgbClr val="000000"/>
            </a:solidFill>
            <a:round/>
            <a:tailEnd len="med" type="triangle" w="med"/>
          </a:ln>
        </p:spPr>
      </p:cxnSp>
      <p:cxnSp>
        <p:nvCxnSpPr>
          <p:cNvPr id="546" name="Google Shape;375;p42"/>
          <p:cNvCxnSpPr/>
          <p:nvPr/>
        </p:nvCxnSpPr>
        <p:spPr>
          <a:xfrm>
            <a:off x="5867280" y="2209680"/>
            <a:ext cx="360" cy="609840"/>
          </a:xfrm>
          <a:prstGeom prst="straightConnector1">
            <a:avLst/>
          </a:prstGeom>
          <a:ln w="57150">
            <a:solidFill>
              <a:srgbClr val="000000"/>
            </a:solidFill>
            <a:round/>
            <a:tailEnd len="med" type="triangle" w="med"/>
          </a:ln>
        </p:spPr>
      </p:cxnSp>
      <p:cxnSp>
        <p:nvCxnSpPr>
          <p:cNvPr id="547" name="Google Shape;376;p42"/>
          <p:cNvCxnSpPr/>
          <p:nvPr/>
        </p:nvCxnSpPr>
        <p:spPr>
          <a:xfrm flipH="1">
            <a:off x="6400800" y="2209680"/>
            <a:ext cx="1600560" cy="609840"/>
          </a:xfrm>
          <a:prstGeom prst="straightConnector1">
            <a:avLst/>
          </a:prstGeom>
          <a:ln w="57150">
            <a:solidFill>
              <a:srgbClr val="000000"/>
            </a:solidFill>
            <a:round/>
            <a:tailEnd len="med" type="triangle" w="med"/>
          </a:ln>
        </p:spPr>
      </p:cxnSp>
      <p:sp>
        <p:nvSpPr>
          <p:cNvPr id="548" name="Google Shape;377;p42"/>
          <p:cNvSpPr/>
          <p:nvPr/>
        </p:nvSpPr>
        <p:spPr>
          <a:xfrm>
            <a:off x="5257800" y="3886200"/>
            <a:ext cx="121896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Start</a:t>
            </a:r>
            <a:endParaRPr b="0" lang="en-IN" sz="1800" spc="-1" strike="noStrike">
              <a:solidFill>
                <a:srgbClr val="000000"/>
              </a:solidFill>
              <a:latin typeface="Arial"/>
            </a:endParaRPr>
          </a:p>
        </p:txBody>
      </p:sp>
      <p:sp>
        <p:nvSpPr>
          <p:cNvPr id="549" name="Google Shape;378;p42"/>
          <p:cNvSpPr/>
          <p:nvPr/>
        </p:nvSpPr>
        <p:spPr>
          <a:xfrm>
            <a:off x="7162920" y="5257800"/>
            <a:ext cx="18284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Buy(bananas)</a:t>
            </a:r>
            <a:endParaRPr b="0" lang="en-IN" sz="1800" spc="-1" strike="noStrike">
              <a:solidFill>
                <a:srgbClr val="000000"/>
              </a:solidFill>
              <a:latin typeface="Arial"/>
            </a:endParaRPr>
          </a:p>
        </p:txBody>
      </p:sp>
      <p:sp>
        <p:nvSpPr>
          <p:cNvPr id="550" name="Google Shape;379;p42"/>
          <p:cNvSpPr/>
          <p:nvPr/>
        </p:nvSpPr>
        <p:spPr>
          <a:xfrm>
            <a:off x="5410080" y="6477120"/>
            <a:ext cx="1066320" cy="3805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Finish</a:t>
            </a:r>
            <a:endParaRPr b="0" lang="en-IN" sz="1800" spc="-1" strike="noStrike">
              <a:solidFill>
                <a:srgbClr val="000000"/>
              </a:solidFill>
              <a:latin typeface="Arial"/>
            </a:endParaRPr>
          </a:p>
        </p:txBody>
      </p:sp>
      <p:sp>
        <p:nvSpPr>
          <p:cNvPr id="551" name="Google Shape;380;p42"/>
          <p:cNvSpPr/>
          <p:nvPr/>
        </p:nvSpPr>
        <p:spPr>
          <a:xfrm>
            <a:off x="4952880" y="525780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Buy(Milk)</a:t>
            </a:r>
            <a:endParaRPr b="0" lang="en-IN" sz="1800" spc="-1" strike="noStrike">
              <a:solidFill>
                <a:srgbClr val="000000"/>
              </a:solidFill>
              <a:latin typeface="Arial"/>
            </a:endParaRPr>
          </a:p>
        </p:txBody>
      </p:sp>
      <p:sp>
        <p:nvSpPr>
          <p:cNvPr id="552" name="Google Shape;381;p42"/>
          <p:cNvSpPr/>
          <p:nvPr/>
        </p:nvSpPr>
        <p:spPr>
          <a:xfrm>
            <a:off x="2895480" y="525780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Buy(Drill)</a:t>
            </a:r>
            <a:endParaRPr b="0" lang="en-IN" sz="1800" spc="-1" strike="noStrike">
              <a:solidFill>
                <a:srgbClr val="000000"/>
              </a:solidFill>
              <a:latin typeface="Arial"/>
            </a:endParaRPr>
          </a:p>
        </p:txBody>
      </p:sp>
      <p:cxnSp>
        <p:nvCxnSpPr>
          <p:cNvPr id="553" name="Google Shape;382;p42"/>
          <p:cNvCxnSpPr/>
          <p:nvPr/>
        </p:nvCxnSpPr>
        <p:spPr>
          <a:xfrm flipH="1">
            <a:off x="3504960" y="4190760"/>
            <a:ext cx="1753200" cy="1067400"/>
          </a:xfrm>
          <a:prstGeom prst="straightConnector1">
            <a:avLst/>
          </a:prstGeom>
          <a:ln w="57150">
            <a:solidFill>
              <a:srgbClr val="000000"/>
            </a:solidFill>
            <a:round/>
            <a:tailEnd len="med" type="triangle" w="med"/>
          </a:ln>
        </p:spPr>
      </p:cxnSp>
      <p:cxnSp>
        <p:nvCxnSpPr>
          <p:cNvPr id="554" name="Google Shape;383;p42"/>
          <p:cNvCxnSpPr/>
          <p:nvPr/>
        </p:nvCxnSpPr>
        <p:spPr>
          <a:xfrm>
            <a:off x="6476760" y="4114800"/>
            <a:ext cx="1600560" cy="1143360"/>
          </a:xfrm>
          <a:prstGeom prst="straightConnector1">
            <a:avLst/>
          </a:prstGeom>
          <a:ln w="57150">
            <a:solidFill>
              <a:srgbClr val="000000"/>
            </a:solidFill>
            <a:round/>
            <a:tailEnd len="med" type="triangle" w="med"/>
          </a:ln>
        </p:spPr>
      </p:cxnSp>
      <p:cxnSp>
        <p:nvCxnSpPr>
          <p:cNvPr id="555" name="Google Shape;384;p42"/>
          <p:cNvCxnSpPr/>
          <p:nvPr/>
        </p:nvCxnSpPr>
        <p:spPr>
          <a:xfrm>
            <a:off x="5867280" y="4419360"/>
            <a:ext cx="360" cy="838800"/>
          </a:xfrm>
          <a:prstGeom prst="straightConnector1">
            <a:avLst/>
          </a:prstGeom>
          <a:ln w="57150">
            <a:solidFill>
              <a:srgbClr val="000000"/>
            </a:solidFill>
            <a:round/>
            <a:tailEnd len="med" type="triangle" w="med"/>
          </a:ln>
        </p:spPr>
      </p:cxnSp>
      <p:sp>
        <p:nvSpPr>
          <p:cNvPr id="556" name="Google Shape;385;p42"/>
          <p:cNvSpPr/>
          <p:nvPr/>
        </p:nvSpPr>
        <p:spPr>
          <a:xfrm>
            <a:off x="2590920" y="4952880"/>
            <a:ext cx="25142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At(HWS),Sells(HWS,Drill)</a:t>
            </a:r>
            <a:endParaRPr b="0" lang="en-IN" sz="1400" spc="-1" strike="noStrike">
              <a:solidFill>
                <a:srgbClr val="000000"/>
              </a:solidFill>
              <a:latin typeface="Arial"/>
            </a:endParaRPr>
          </a:p>
        </p:txBody>
      </p:sp>
      <p:sp>
        <p:nvSpPr>
          <p:cNvPr id="557" name="Google Shape;386;p42"/>
          <p:cNvSpPr/>
          <p:nvPr/>
        </p:nvSpPr>
        <p:spPr>
          <a:xfrm>
            <a:off x="4800600" y="4876920"/>
            <a:ext cx="266652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At(SM),Sells(SM,Milk)</a:t>
            </a:r>
            <a:endParaRPr b="0" lang="en-IN" sz="1400" spc="-1" strike="noStrike">
              <a:solidFill>
                <a:srgbClr val="000000"/>
              </a:solidFill>
              <a:latin typeface="Arial"/>
            </a:endParaRPr>
          </a:p>
        </p:txBody>
      </p:sp>
      <p:sp>
        <p:nvSpPr>
          <p:cNvPr id="558" name="Google Shape;387;p42"/>
          <p:cNvSpPr/>
          <p:nvPr/>
        </p:nvSpPr>
        <p:spPr>
          <a:xfrm>
            <a:off x="7162920" y="4876920"/>
            <a:ext cx="32000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At(SM),Sells(SM,Bananas)</a:t>
            </a:r>
            <a:endParaRPr b="0" lang="en-IN" sz="1400" spc="-1" strike="noStrike">
              <a:solidFill>
                <a:srgbClr val="000000"/>
              </a:solidFill>
              <a:latin typeface="Arial"/>
            </a:endParaRPr>
          </a:p>
        </p:txBody>
      </p:sp>
      <p:sp>
        <p:nvSpPr>
          <p:cNvPr id="559" name="Google Shape;388;p42"/>
          <p:cNvSpPr/>
          <p:nvPr/>
        </p:nvSpPr>
        <p:spPr>
          <a:xfrm>
            <a:off x="3581280" y="6095880"/>
            <a:ext cx="784836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Have(Drill),Have(Milk),Have(Bananas),At(Home)</a:t>
            </a:r>
            <a:endParaRPr b="0" lang="en-IN" sz="1600" spc="-1" strike="noStrike">
              <a:solidFill>
                <a:srgbClr val="000000"/>
              </a:solidFill>
              <a:latin typeface="Arial"/>
            </a:endParaRPr>
          </a:p>
        </p:txBody>
      </p:sp>
      <p:cxnSp>
        <p:nvCxnSpPr>
          <p:cNvPr id="560" name="Google Shape;389;p42"/>
          <p:cNvCxnSpPr/>
          <p:nvPr/>
        </p:nvCxnSpPr>
        <p:spPr>
          <a:xfrm>
            <a:off x="3581280" y="5867280"/>
            <a:ext cx="1905480" cy="609840"/>
          </a:xfrm>
          <a:prstGeom prst="straightConnector1">
            <a:avLst/>
          </a:prstGeom>
          <a:ln w="57150">
            <a:solidFill>
              <a:srgbClr val="000000"/>
            </a:solidFill>
            <a:round/>
            <a:tailEnd len="med" type="triangle" w="med"/>
          </a:ln>
        </p:spPr>
      </p:cxnSp>
      <p:cxnSp>
        <p:nvCxnSpPr>
          <p:cNvPr id="561" name="Google Shape;390;p42"/>
          <p:cNvCxnSpPr/>
          <p:nvPr/>
        </p:nvCxnSpPr>
        <p:spPr>
          <a:xfrm>
            <a:off x="5790960" y="5867280"/>
            <a:ext cx="360" cy="609840"/>
          </a:xfrm>
          <a:prstGeom prst="straightConnector1">
            <a:avLst/>
          </a:prstGeom>
          <a:ln w="57150">
            <a:solidFill>
              <a:srgbClr val="000000"/>
            </a:solidFill>
            <a:round/>
            <a:tailEnd len="med" type="triangle" w="med"/>
          </a:ln>
        </p:spPr>
      </p:cxnSp>
      <p:cxnSp>
        <p:nvCxnSpPr>
          <p:cNvPr id="562" name="Google Shape;391;p42"/>
          <p:cNvCxnSpPr/>
          <p:nvPr/>
        </p:nvCxnSpPr>
        <p:spPr>
          <a:xfrm flipH="1">
            <a:off x="6324480" y="5867280"/>
            <a:ext cx="1600560" cy="609840"/>
          </a:xfrm>
          <a:prstGeom prst="straightConnector1">
            <a:avLst/>
          </a:prstGeom>
          <a:ln w="57150">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Google Shape;396;p43"/>
          <p:cNvSpPr/>
          <p:nvPr/>
        </p:nvSpPr>
        <p:spPr>
          <a:xfrm>
            <a:off x="5257800" y="685800"/>
            <a:ext cx="121896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Start</a:t>
            </a:r>
            <a:endParaRPr b="0" lang="en-IN" sz="1800" spc="-1" strike="noStrike">
              <a:solidFill>
                <a:srgbClr val="000000"/>
              </a:solidFill>
              <a:latin typeface="Arial"/>
            </a:endParaRPr>
          </a:p>
        </p:txBody>
      </p:sp>
      <p:sp>
        <p:nvSpPr>
          <p:cNvPr id="564" name="Google Shape;397;p43"/>
          <p:cNvSpPr/>
          <p:nvPr/>
        </p:nvSpPr>
        <p:spPr>
          <a:xfrm>
            <a:off x="7315200" y="3124080"/>
            <a:ext cx="18284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Buy(bananas)</a:t>
            </a:r>
            <a:endParaRPr b="0" lang="en-IN" sz="1800" spc="-1" strike="noStrike">
              <a:solidFill>
                <a:srgbClr val="000000"/>
              </a:solidFill>
              <a:latin typeface="Arial"/>
            </a:endParaRPr>
          </a:p>
        </p:txBody>
      </p:sp>
      <p:sp>
        <p:nvSpPr>
          <p:cNvPr id="565" name="Google Shape;398;p43"/>
          <p:cNvSpPr/>
          <p:nvPr/>
        </p:nvSpPr>
        <p:spPr>
          <a:xfrm>
            <a:off x="5562720" y="4800600"/>
            <a:ext cx="1066320" cy="3805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Finish</a:t>
            </a:r>
            <a:endParaRPr b="0" lang="en-IN" sz="1800" spc="-1" strike="noStrike">
              <a:solidFill>
                <a:srgbClr val="000000"/>
              </a:solidFill>
              <a:latin typeface="Arial"/>
            </a:endParaRPr>
          </a:p>
        </p:txBody>
      </p:sp>
      <p:sp>
        <p:nvSpPr>
          <p:cNvPr id="566" name="Google Shape;399;p43"/>
          <p:cNvSpPr/>
          <p:nvPr/>
        </p:nvSpPr>
        <p:spPr>
          <a:xfrm>
            <a:off x="5334120" y="312408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Buy(Milk)</a:t>
            </a:r>
            <a:endParaRPr b="0" lang="en-IN" sz="1800" spc="-1" strike="noStrike">
              <a:solidFill>
                <a:srgbClr val="000000"/>
              </a:solidFill>
              <a:latin typeface="Arial"/>
            </a:endParaRPr>
          </a:p>
        </p:txBody>
      </p:sp>
      <p:sp>
        <p:nvSpPr>
          <p:cNvPr id="567" name="Google Shape;400;p43"/>
          <p:cNvSpPr/>
          <p:nvPr/>
        </p:nvSpPr>
        <p:spPr>
          <a:xfrm>
            <a:off x="3429000" y="312408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Buy(Drill)</a:t>
            </a:r>
            <a:endParaRPr b="0" lang="en-IN" sz="1800" spc="-1" strike="noStrike">
              <a:solidFill>
                <a:srgbClr val="000000"/>
              </a:solidFill>
              <a:latin typeface="Arial"/>
            </a:endParaRPr>
          </a:p>
        </p:txBody>
      </p:sp>
      <p:cxnSp>
        <p:nvCxnSpPr>
          <p:cNvPr id="568" name="Google Shape;401;p43"/>
          <p:cNvCxnSpPr/>
          <p:nvPr/>
        </p:nvCxnSpPr>
        <p:spPr>
          <a:xfrm flipH="1">
            <a:off x="3504960" y="990360"/>
            <a:ext cx="1753200" cy="1067400"/>
          </a:xfrm>
          <a:prstGeom prst="straightConnector1">
            <a:avLst/>
          </a:prstGeom>
          <a:ln w="50800">
            <a:solidFill>
              <a:srgbClr val="000000"/>
            </a:solidFill>
            <a:round/>
            <a:tailEnd len="med" type="triangle" w="med"/>
          </a:ln>
        </p:spPr>
      </p:cxnSp>
      <p:cxnSp>
        <p:nvCxnSpPr>
          <p:cNvPr id="569" name="Google Shape;402;p43"/>
          <p:cNvCxnSpPr/>
          <p:nvPr/>
        </p:nvCxnSpPr>
        <p:spPr>
          <a:xfrm>
            <a:off x="6476760" y="838080"/>
            <a:ext cx="1600560" cy="1143360"/>
          </a:xfrm>
          <a:prstGeom prst="straightConnector1">
            <a:avLst/>
          </a:prstGeom>
          <a:ln w="50800">
            <a:solidFill>
              <a:srgbClr val="000000"/>
            </a:solidFill>
            <a:round/>
            <a:tailEnd len="med" type="triangle" w="med"/>
          </a:ln>
        </p:spPr>
      </p:cxnSp>
      <p:sp>
        <p:nvSpPr>
          <p:cNvPr id="570" name="Google Shape;403;p43"/>
          <p:cNvSpPr/>
          <p:nvPr/>
        </p:nvSpPr>
        <p:spPr>
          <a:xfrm>
            <a:off x="1066680" y="4464000"/>
            <a:ext cx="784836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Have(Drill),Have(Milk),Have(Bananas),At(Home)</a:t>
            </a:r>
            <a:endParaRPr b="0" lang="en-IN" sz="1600" spc="-1" strike="noStrike">
              <a:solidFill>
                <a:srgbClr val="000000"/>
              </a:solidFill>
              <a:latin typeface="Arial"/>
            </a:endParaRPr>
          </a:p>
        </p:txBody>
      </p:sp>
      <p:sp>
        <p:nvSpPr>
          <p:cNvPr id="571" name="Google Shape;404;p43"/>
          <p:cNvSpPr/>
          <p:nvPr/>
        </p:nvSpPr>
        <p:spPr>
          <a:xfrm>
            <a:off x="2743200" y="2057400"/>
            <a:ext cx="159984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800" spc="-1" strike="noStrike">
                <a:solidFill>
                  <a:schemeClr val="dk1"/>
                </a:solidFill>
                <a:latin typeface="Calibri"/>
                <a:ea typeface="Calibri"/>
              </a:rPr>
              <a:t>Go(HWS)</a:t>
            </a:r>
            <a:endParaRPr b="0" lang="en-IN" sz="1800" spc="-1" strike="noStrike">
              <a:solidFill>
                <a:srgbClr val="000000"/>
              </a:solidFill>
              <a:latin typeface="Arial"/>
            </a:endParaRPr>
          </a:p>
        </p:txBody>
      </p:sp>
      <p:sp>
        <p:nvSpPr>
          <p:cNvPr id="572" name="Google Shape;405;p43"/>
          <p:cNvSpPr/>
          <p:nvPr/>
        </p:nvSpPr>
        <p:spPr>
          <a:xfrm>
            <a:off x="7620120" y="2057400"/>
            <a:ext cx="159984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800" spc="-1" strike="noStrike">
                <a:solidFill>
                  <a:schemeClr val="dk1"/>
                </a:solidFill>
                <a:latin typeface="Calibri"/>
                <a:ea typeface="Calibri"/>
              </a:rPr>
              <a:t>Go(SM)</a:t>
            </a:r>
            <a:endParaRPr b="0" lang="en-IN" sz="1800" spc="-1" strike="noStrike">
              <a:solidFill>
                <a:srgbClr val="000000"/>
              </a:solidFill>
              <a:latin typeface="Arial"/>
            </a:endParaRPr>
          </a:p>
        </p:txBody>
      </p:sp>
      <p:sp>
        <p:nvSpPr>
          <p:cNvPr id="573" name="Google Shape;406;p43"/>
          <p:cNvSpPr/>
          <p:nvPr/>
        </p:nvSpPr>
        <p:spPr>
          <a:xfrm>
            <a:off x="1798200" y="2819520"/>
            <a:ext cx="25142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At(HWS),Sells(HWS,Drill)</a:t>
            </a:r>
            <a:endParaRPr b="0" lang="en-IN" sz="1400" spc="-1" strike="noStrike">
              <a:solidFill>
                <a:srgbClr val="000000"/>
              </a:solidFill>
              <a:latin typeface="Arial"/>
            </a:endParaRPr>
          </a:p>
        </p:txBody>
      </p:sp>
      <p:sp>
        <p:nvSpPr>
          <p:cNvPr id="574" name="Google Shape;407;p43"/>
          <p:cNvSpPr/>
          <p:nvPr/>
        </p:nvSpPr>
        <p:spPr>
          <a:xfrm>
            <a:off x="4457520" y="2746080"/>
            <a:ext cx="266652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At(SM),Sells(SM,Milk)</a:t>
            </a:r>
            <a:endParaRPr b="0" lang="en-IN" sz="1400" spc="-1" strike="noStrike">
              <a:solidFill>
                <a:srgbClr val="000000"/>
              </a:solidFill>
              <a:latin typeface="Arial"/>
            </a:endParaRPr>
          </a:p>
        </p:txBody>
      </p:sp>
      <p:sp>
        <p:nvSpPr>
          <p:cNvPr id="575" name="Google Shape;408;p43"/>
          <p:cNvSpPr/>
          <p:nvPr/>
        </p:nvSpPr>
        <p:spPr>
          <a:xfrm>
            <a:off x="8763120" y="2819520"/>
            <a:ext cx="32000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At(SM),Sells(SM,Bananas)</a:t>
            </a:r>
            <a:endParaRPr b="0" lang="en-IN" sz="1400" spc="-1" strike="noStrike">
              <a:solidFill>
                <a:srgbClr val="000000"/>
              </a:solidFill>
              <a:latin typeface="Arial"/>
            </a:endParaRPr>
          </a:p>
        </p:txBody>
      </p:sp>
      <p:sp>
        <p:nvSpPr>
          <p:cNvPr id="576" name="Google Shape;409;p43"/>
          <p:cNvSpPr/>
          <p:nvPr/>
        </p:nvSpPr>
        <p:spPr>
          <a:xfrm>
            <a:off x="3276720" y="1676520"/>
            <a:ext cx="159984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At(Home)</a:t>
            </a:r>
            <a:endParaRPr b="0" lang="en-IN" sz="1800" spc="-1" strike="noStrike">
              <a:solidFill>
                <a:srgbClr val="000000"/>
              </a:solidFill>
              <a:latin typeface="Arial"/>
            </a:endParaRPr>
          </a:p>
        </p:txBody>
      </p:sp>
      <p:sp>
        <p:nvSpPr>
          <p:cNvPr id="577" name="Google Shape;410;p43"/>
          <p:cNvSpPr/>
          <p:nvPr/>
        </p:nvSpPr>
        <p:spPr>
          <a:xfrm>
            <a:off x="7467480" y="1600200"/>
            <a:ext cx="159984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At(Home)</a:t>
            </a:r>
            <a:endParaRPr b="0" lang="en-IN" sz="1800" spc="-1" strike="noStrike">
              <a:solidFill>
                <a:srgbClr val="000000"/>
              </a:solidFill>
              <a:latin typeface="Arial"/>
            </a:endParaRPr>
          </a:p>
        </p:txBody>
      </p:sp>
      <p:cxnSp>
        <p:nvCxnSpPr>
          <p:cNvPr id="578" name="Google Shape;411;p43"/>
          <p:cNvCxnSpPr/>
          <p:nvPr/>
        </p:nvCxnSpPr>
        <p:spPr>
          <a:xfrm>
            <a:off x="5867280" y="1218960"/>
            <a:ext cx="360" cy="1905480"/>
          </a:xfrm>
          <a:prstGeom prst="straightConnector1">
            <a:avLst/>
          </a:prstGeom>
          <a:ln w="50800">
            <a:solidFill>
              <a:srgbClr val="000000"/>
            </a:solidFill>
            <a:round/>
            <a:tailEnd len="med" type="triangle" w="med"/>
          </a:ln>
        </p:spPr>
      </p:cxnSp>
      <p:cxnSp>
        <p:nvCxnSpPr>
          <p:cNvPr id="579" name="Google Shape;412;p43"/>
          <p:cNvCxnSpPr/>
          <p:nvPr/>
        </p:nvCxnSpPr>
        <p:spPr>
          <a:xfrm flipH="1">
            <a:off x="4267080" y="1218960"/>
            <a:ext cx="1219680" cy="1905480"/>
          </a:xfrm>
          <a:prstGeom prst="straightConnector1">
            <a:avLst/>
          </a:prstGeom>
          <a:ln w="50800">
            <a:solidFill>
              <a:srgbClr val="000000"/>
            </a:solidFill>
            <a:round/>
            <a:tailEnd len="med" type="triangle" w="med"/>
          </a:ln>
        </p:spPr>
      </p:cxnSp>
      <p:cxnSp>
        <p:nvCxnSpPr>
          <p:cNvPr id="580" name="Google Shape;413;p43"/>
          <p:cNvCxnSpPr/>
          <p:nvPr/>
        </p:nvCxnSpPr>
        <p:spPr>
          <a:xfrm>
            <a:off x="6248160" y="1218960"/>
            <a:ext cx="1676880" cy="1905480"/>
          </a:xfrm>
          <a:prstGeom prst="straightConnector1">
            <a:avLst/>
          </a:prstGeom>
          <a:ln w="50800">
            <a:solidFill>
              <a:srgbClr val="000000"/>
            </a:solidFill>
            <a:round/>
            <a:tailEnd len="med" type="triangle" w="med"/>
          </a:ln>
        </p:spPr>
      </p:cxnSp>
      <p:cxnSp>
        <p:nvCxnSpPr>
          <p:cNvPr id="581" name="Google Shape;414;p43"/>
          <p:cNvCxnSpPr/>
          <p:nvPr/>
        </p:nvCxnSpPr>
        <p:spPr>
          <a:xfrm flipH="1">
            <a:off x="6172200" y="2209680"/>
            <a:ext cx="1447920" cy="914760"/>
          </a:xfrm>
          <a:prstGeom prst="straightConnector1">
            <a:avLst/>
          </a:prstGeom>
          <a:ln w="50800">
            <a:solidFill>
              <a:srgbClr val="000000"/>
            </a:solidFill>
            <a:round/>
            <a:tailEnd len="med" type="triangle" w="med"/>
          </a:ln>
        </p:spPr>
      </p:cxnSp>
      <p:cxnSp>
        <p:nvCxnSpPr>
          <p:cNvPr id="582" name="Google Shape;415;p43"/>
          <p:cNvCxnSpPr/>
          <p:nvPr/>
        </p:nvCxnSpPr>
        <p:spPr>
          <a:xfrm flipH="1">
            <a:off x="7467480" y="2361960"/>
            <a:ext cx="152640" cy="762480"/>
          </a:xfrm>
          <a:prstGeom prst="straightConnector1">
            <a:avLst/>
          </a:prstGeom>
          <a:ln w="50800">
            <a:solidFill>
              <a:srgbClr val="000000"/>
            </a:solidFill>
            <a:round/>
            <a:tailEnd len="med" type="triangle" w="med"/>
          </a:ln>
        </p:spPr>
      </p:cxnSp>
      <p:cxnSp>
        <p:nvCxnSpPr>
          <p:cNvPr id="583" name="Google Shape;416;p43"/>
          <p:cNvCxnSpPr/>
          <p:nvPr/>
        </p:nvCxnSpPr>
        <p:spPr>
          <a:xfrm>
            <a:off x="4190760" y="3733560"/>
            <a:ext cx="1600560" cy="1067400"/>
          </a:xfrm>
          <a:prstGeom prst="straightConnector1">
            <a:avLst/>
          </a:prstGeom>
          <a:ln w="50800">
            <a:solidFill>
              <a:srgbClr val="000000"/>
            </a:solidFill>
            <a:round/>
            <a:tailEnd len="med" type="triangle" w="med"/>
          </a:ln>
        </p:spPr>
      </p:cxnSp>
      <p:cxnSp>
        <p:nvCxnSpPr>
          <p:cNvPr id="584" name="Google Shape;417;p43"/>
          <p:cNvCxnSpPr/>
          <p:nvPr/>
        </p:nvCxnSpPr>
        <p:spPr>
          <a:xfrm>
            <a:off x="6019560" y="3733560"/>
            <a:ext cx="360" cy="1067400"/>
          </a:xfrm>
          <a:prstGeom prst="straightConnector1">
            <a:avLst/>
          </a:prstGeom>
          <a:ln w="50800">
            <a:solidFill>
              <a:srgbClr val="000000"/>
            </a:solidFill>
            <a:round/>
            <a:tailEnd len="med" type="triangle" w="med"/>
          </a:ln>
        </p:spPr>
      </p:cxnSp>
      <p:cxnSp>
        <p:nvCxnSpPr>
          <p:cNvPr id="585" name="Google Shape;418;p43"/>
          <p:cNvCxnSpPr/>
          <p:nvPr/>
        </p:nvCxnSpPr>
        <p:spPr>
          <a:xfrm flipH="1">
            <a:off x="6400800" y="3733560"/>
            <a:ext cx="1829160" cy="1067400"/>
          </a:xfrm>
          <a:prstGeom prst="straightConnector1">
            <a:avLst/>
          </a:prstGeom>
          <a:ln w="50800">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Google Shape;423;p44"/>
          <p:cNvSpPr/>
          <p:nvPr/>
        </p:nvSpPr>
        <p:spPr>
          <a:xfrm>
            <a:off x="5486400" y="1066680"/>
            <a:ext cx="121896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Start</a:t>
            </a:r>
            <a:endParaRPr b="0" lang="en-IN" sz="1800" spc="-1" strike="noStrike">
              <a:solidFill>
                <a:srgbClr val="000000"/>
              </a:solidFill>
              <a:latin typeface="Arial"/>
            </a:endParaRPr>
          </a:p>
        </p:txBody>
      </p:sp>
      <p:sp>
        <p:nvSpPr>
          <p:cNvPr id="587" name="Google Shape;424;p44"/>
          <p:cNvSpPr/>
          <p:nvPr/>
        </p:nvSpPr>
        <p:spPr>
          <a:xfrm>
            <a:off x="7543800" y="3505320"/>
            <a:ext cx="18284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Buy(bananas)</a:t>
            </a:r>
            <a:endParaRPr b="0" lang="en-IN" sz="1800" spc="-1" strike="noStrike">
              <a:solidFill>
                <a:srgbClr val="000000"/>
              </a:solidFill>
              <a:latin typeface="Arial"/>
            </a:endParaRPr>
          </a:p>
        </p:txBody>
      </p:sp>
      <p:sp>
        <p:nvSpPr>
          <p:cNvPr id="588" name="Google Shape;425;p44"/>
          <p:cNvSpPr/>
          <p:nvPr/>
        </p:nvSpPr>
        <p:spPr>
          <a:xfrm>
            <a:off x="5791320" y="5181480"/>
            <a:ext cx="1066320" cy="3805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Finish</a:t>
            </a:r>
            <a:endParaRPr b="0" lang="en-IN" sz="1800" spc="-1" strike="noStrike">
              <a:solidFill>
                <a:srgbClr val="000000"/>
              </a:solidFill>
              <a:latin typeface="Arial"/>
            </a:endParaRPr>
          </a:p>
        </p:txBody>
      </p:sp>
      <p:sp>
        <p:nvSpPr>
          <p:cNvPr id="589" name="Google Shape;426;p44"/>
          <p:cNvSpPr/>
          <p:nvPr/>
        </p:nvSpPr>
        <p:spPr>
          <a:xfrm>
            <a:off x="5562720" y="350532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Buy(Milk)</a:t>
            </a:r>
            <a:endParaRPr b="0" lang="en-IN" sz="1800" spc="-1" strike="noStrike">
              <a:solidFill>
                <a:srgbClr val="000000"/>
              </a:solidFill>
              <a:latin typeface="Arial"/>
            </a:endParaRPr>
          </a:p>
        </p:txBody>
      </p:sp>
      <p:sp>
        <p:nvSpPr>
          <p:cNvPr id="590" name="Google Shape;427;p44"/>
          <p:cNvSpPr/>
          <p:nvPr/>
        </p:nvSpPr>
        <p:spPr>
          <a:xfrm>
            <a:off x="3657600" y="3505320"/>
            <a:ext cx="1599840" cy="60912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chemeClr val="dk1"/>
                </a:solidFill>
                <a:latin typeface="Calibri"/>
                <a:ea typeface="Calibri"/>
              </a:rPr>
              <a:t>Buy(Drill)</a:t>
            </a:r>
            <a:endParaRPr b="0" lang="en-IN" sz="1800" spc="-1" strike="noStrike">
              <a:solidFill>
                <a:srgbClr val="000000"/>
              </a:solidFill>
              <a:latin typeface="Arial"/>
            </a:endParaRPr>
          </a:p>
        </p:txBody>
      </p:sp>
      <p:cxnSp>
        <p:nvCxnSpPr>
          <p:cNvPr id="591" name="Google Shape;428;p44"/>
          <p:cNvCxnSpPr/>
          <p:nvPr/>
        </p:nvCxnSpPr>
        <p:spPr>
          <a:xfrm flipH="1">
            <a:off x="3733560" y="1371600"/>
            <a:ext cx="1753200" cy="1067040"/>
          </a:xfrm>
          <a:prstGeom prst="straightConnector1">
            <a:avLst/>
          </a:prstGeom>
          <a:ln w="9525">
            <a:solidFill>
              <a:srgbClr val="000000"/>
            </a:solidFill>
            <a:round/>
            <a:tailEnd len="med" type="triangle" w="med"/>
          </a:ln>
        </p:spPr>
      </p:cxnSp>
      <p:cxnSp>
        <p:nvCxnSpPr>
          <p:cNvPr id="592" name="Google Shape;429;p44"/>
          <p:cNvCxnSpPr/>
          <p:nvPr/>
        </p:nvCxnSpPr>
        <p:spPr>
          <a:xfrm>
            <a:off x="6705360" y="1218960"/>
            <a:ext cx="1600560" cy="1143360"/>
          </a:xfrm>
          <a:prstGeom prst="straightConnector1">
            <a:avLst/>
          </a:prstGeom>
          <a:ln w="9525">
            <a:solidFill>
              <a:srgbClr val="000000"/>
            </a:solidFill>
            <a:round/>
            <a:tailEnd len="med" type="triangle" w="med"/>
          </a:ln>
        </p:spPr>
      </p:cxnSp>
      <p:sp>
        <p:nvSpPr>
          <p:cNvPr id="593" name="Google Shape;430;p44"/>
          <p:cNvSpPr/>
          <p:nvPr/>
        </p:nvSpPr>
        <p:spPr>
          <a:xfrm>
            <a:off x="4267080" y="4648320"/>
            <a:ext cx="784836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00" spc="-1" strike="noStrike">
                <a:solidFill>
                  <a:schemeClr val="dk1"/>
                </a:solidFill>
                <a:latin typeface="Calibri"/>
                <a:ea typeface="Calibri"/>
              </a:rPr>
              <a:t>Have(Drill),Have(Milk),Have(Bananas),At(Home)</a:t>
            </a:r>
            <a:endParaRPr b="0" lang="en-IN" sz="1600" spc="-1" strike="noStrike">
              <a:solidFill>
                <a:srgbClr val="000000"/>
              </a:solidFill>
              <a:latin typeface="Arial"/>
            </a:endParaRPr>
          </a:p>
        </p:txBody>
      </p:sp>
      <p:sp>
        <p:nvSpPr>
          <p:cNvPr id="594" name="Google Shape;431;p44"/>
          <p:cNvSpPr/>
          <p:nvPr/>
        </p:nvSpPr>
        <p:spPr>
          <a:xfrm>
            <a:off x="2971800" y="2438280"/>
            <a:ext cx="159984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800" spc="-1" strike="noStrike">
                <a:solidFill>
                  <a:schemeClr val="dk1"/>
                </a:solidFill>
                <a:latin typeface="Calibri"/>
                <a:ea typeface="Calibri"/>
              </a:rPr>
              <a:t>Go(HWS)</a:t>
            </a:r>
            <a:endParaRPr b="0" lang="en-IN" sz="1800" spc="-1" strike="noStrike">
              <a:solidFill>
                <a:srgbClr val="000000"/>
              </a:solidFill>
              <a:latin typeface="Arial"/>
            </a:endParaRPr>
          </a:p>
        </p:txBody>
      </p:sp>
      <p:sp>
        <p:nvSpPr>
          <p:cNvPr id="595" name="Google Shape;432;p44"/>
          <p:cNvSpPr/>
          <p:nvPr/>
        </p:nvSpPr>
        <p:spPr>
          <a:xfrm>
            <a:off x="7848720" y="2438280"/>
            <a:ext cx="1599840" cy="533160"/>
          </a:xfrm>
          <a:prstGeom prst="rect">
            <a:avLst/>
          </a:prstGeom>
          <a:solidFill>
            <a:schemeClr val="lt1"/>
          </a:solidFill>
          <a:ln w="9525">
            <a:solidFill>
              <a:srgbClr val="000000"/>
            </a:solidFill>
            <a:miter/>
          </a:ln>
        </p:spPr>
        <p:style>
          <a:lnRef idx="0"/>
          <a:fillRef idx="0"/>
          <a:effectRef idx="0"/>
          <a:fontRef idx="minor"/>
        </p:style>
        <p:txBody>
          <a:bodyPr anchor="ctr">
            <a:noAutofit/>
          </a:bodyPr>
          <a:p>
            <a:pPr algn="ctr">
              <a:lnSpc>
                <a:spcPct val="100000"/>
              </a:lnSpc>
              <a:tabLst>
                <a:tab algn="l" pos="0"/>
              </a:tabLst>
            </a:pPr>
            <a:r>
              <a:rPr b="0" lang="en-US" sz="1800" spc="-1" strike="noStrike">
                <a:solidFill>
                  <a:schemeClr val="dk1"/>
                </a:solidFill>
                <a:latin typeface="Calibri"/>
                <a:ea typeface="Calibri"/>
              </a:rPr>
              <a:t>Go(SM)</a:t>
            </a:r>
            <a:endParaRPr b="0" lang="en-IN" sz="1800" spc="-1" strike="noStrike">
              <a:solidFill>
                <a:srgbClr val="000000"/>
              </a:solidFill>
              <a:latin typeface="Arial"/>
            </a:endParaRPr>
          </a:p>
        </p:txBody>
      </p:sp>
      <p:sp>
        <p:nvSpPr>
          <p:cNvPr id="596" name="Google Shape;433;p44"/>
          <p:cNvSpPr/>
          <p:nvPr/>
        </p:nvSpPr>
        <p:spPr>
          <a:xfrm>
            <a:off x="3124080" y="3200400"/>
            <a:ext cx="25142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At(HWS),Sells(HWS,Drill)</a:t>
            </a:r>
            <a:endParaRPr b="0" lang="en-IN" sz="1400" spc="-1" strike="noStrike">
              <a:solidFill>
                <a:srgbClr val="000000"/>
              </a:solidFill>
              <a:latin typeface="Arial"/>
            </a:endParaRPr>
          </a:p>
        </p:txBody>
      </p:sp>
      <p:sp>
        <p:nvSpPr>
          <p:cNvPr id="597" name="Google Shape;434;p44"/>
          <p:cNvSpPr/>
          <p:nvPr/>
        </p:nvSpPr>
        <p:spPr>
          <a:xfrm>
            <a:off x="5486400" y="3124080"/>
            <a:ext cx="266652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At(SM),Sells(SM,Milk)</a:t>
            </a:r>
            <a:endParaRPr b="0" lang="en-IN" sz="1400" spc="-1" strike="noStrike">
              <a:solidFill>
                <a:srgbClr val="000000"/>
              </a:solidFill>
              <a:latin typeface="Arial"/>
            </a:endParaRPr>
          </a:p>
        </p:txBody>
      </p:sp>
      <p:sp>
        <p:nvSpPr>
          <p:cNvPr id="598" name="Google Shape;435;p44"/>
          <p:cNvSpPr/>
          <p:nvPr/>
        </p:nvSpPr>
        <p:spPr>
          <a:xfrm>
            <a:off x="7467480" y="3200400"/>
            <a:ext cx="320004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At(SM),Sells(SM,Bananas)</a:t>
            </a:r>
            <a:endParaRPr b="0" lang="en-IN" sz="1400" spc="-1" strike="noStrike">
              <a:solidFill>
                <a:srgbClr val="000000"/>
              </a:solidFill>
              <a:latin typeface="Arial"/>
            </a:endParaRPr>
          </a:p>
        </p:txBody>
      </p:sp>
      <p:sp>
        <p:nvSpPr>
          <p:cNvPr id="599" name="Google Shape;436;p44"/>
          <p:cNvSpPr/>
          <p:nvPr/>
        </p:nvSpPr>
        <p:spPr>
          <a:xfrm>
            <a:off x="3505320" y="2057400"/>
            <a:ext cx="159984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At(x)</a:t>
            </a:r>
            <a:endParaRPr b="0" lang="en-IN" sz="1800" spc="-1" strike="noStrike">
              <a:solidFill>
                <a:srgbClr val="000000"/>
              </a:solidFill>
              <a:latin typeface="Arial"/>
            </a:endParaRPr>
          </a:p>
        </p:txBody>
      </p:sp>
      <p:sp>
        <p:nvSpPr>
          <p:cNvPr id="600" name="Google Shape;437;p44"/>
          <p:cNvSpPr/>
          <p:nvPr/>
        </p:nvSpPr>
        <p:spPr>
          <a:xfrm>
            <a:off x="7696080" y="1981080"/>
            <a:ext cx="159984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At(x)</a:t>
            </a:r>
            <a:endParaRPr b="0" lang="en-IN" sz="1800" spc="-1" strike="noStrike">
              <a:solidFill>
                <a:srgbClr val="000000"/>
              </a:solidFill>
              <a:latin typeface="Arial"/>
            </a:endParaRPr>
          </a:p>
        </p:txBody>
      </p:sp>
      <p:cxnSp>
        <p:nvCxnSpPr>
          <p:cNvPr id="601" name="Google Shape;438;p44"/>
          <p:cNvCxnSpPr/>
          <p:nvPr/>
        </p:nvCxnSpPr>
        <p:spPr>
          <a:xfrm>
            <a:off x="6095880" y="1600200"/>
            <a:ext cx="360" cy="1905120"/>
          </a:xfrm>
          <a:prstGeom prst="straightConnector1">
            <a:avLst/>
          </a:prstGeom>
          <a:ln w="50800">
            <a:solidFill>
              <a:srgbClr val="000000"/>
            </a:solidFill>
            <a:round/>
            <a:tailEnd len="med" type="triangle" w="med"/>
          </a:ln>
        </p:spPr>
      </p:cxnSp>
      <p:cxnSp>
        <p:nvCxnSpPr>
          <p:cNvPr id="602" name="Google Shape;439;p44"/>
          <p:cNvCxnSpPr/>
          <p:nvPr/>
        </p:nvCxnSpPr>
        <p:spPr>
          <a:xfrm flipH="1">
            <a:off x="4495680" y="1600200"/>
            <a:ext cx="1219680" cy="1905120"/>
          </a:xfrm>
          <a:prstGeom prst="straightConnector1">
            <a:avLst/>
          </a:prstGeom>
          <a:ln w="50800">
            <a:solidFill>
              <a:srgbClr val="000000"/>
            </a:solidFill>
            <a:round/>
            <a:tailEnd len="med" type="triangle" w="med"/>
          </a:ln>
        </p:spPr>
      </p:cxnSp>
      <p:cxnSp>
        <p:nvCxnSpPr>
          <p:cNvPr id="603" name="Google Shape;440;p44"/>
          <p:cNvCxnSpPr/>
          <p:nvPr/>
        </p:nvCxnSpPr>
        <p:spPr>
          <a:xfrm>
            <a:off x="6476760" y="1600200"/>
            <a:ext cx="1676880" cy="1905120"/>
          </a:xfrm>
          <a:prstGeom prst="straightConnector1">
            <a:avLst/>
          </a:prstGeom>
          <a:ln w="50800">
            <a:solidFill>
              <a:srgbClr val="000000"/>
            </a:solidFill>
            <a:round/>
            <a:tailEnd len="med" type="triangle" w="med"/>
          </a:ln>
        </p:spPr>
      </p:cxnSp>
      <p:cxnSp>
        <p:nvCxnSpPr>
          <p:cNvPr id="604" name="Google Shape;441;p44"/>
          <p:cNvCxnSpPr/>
          <p:nvPr/>
        </p:nvCxnSpPr>
        <p:spPr>
          <a:xfrm flipH="1">
            <a:off x="6400800" y="2590560"/>
            <a:ext cx="1447920" cy="914760"/>
          </a:xfrm>
          <a:prstGeom prst="straightConnector1">
            <a:avLst/>
          </a:prstGeom>
          <a:ln w="50800">
            <a:solidFill>
              <a:srgbClr val="000000"/>
            </a:solidFill>
            <a:round/>
            <a:tailEnd len="med" type="triangle" w="med"/>
          </a:ln>
        </p:spPr>
      </p:cxnSp>
      <p:cxnSp>
        <p:nvCxnSpPr>
          <p:cNvPr id="605" name="Google Shape;442;p44"/>
          <p:cNvCxnSpPr/>
          <p:nvPr/>
        </p:nvCxnSpPr>
        <p:spPr>
          <a:xfrm flipH="1">
            <a:off x="7696080" y="2743200"/>
            <a:ext cx="152640" cy="762120"/>
          </a:xfrm>
          <a:prstGeom prst="straightConnector1">
            <a:avLst/>
          </a:prstGeom>
          <a:ln w="50800">
            <a:solidFill>
              <a:srgbClr val="000000"/>
            </a:solidFill>
            <a:round/>
            <a:tailEnd len="med" type="triangle" w="med"/>
          </a:ln>
        </p:spPr>
      </p:cxnSp>
      <p:cxnSp>
        <p:nvCxnSpPr>
          <p:cNvPr id="606" name="Google Shape;443;p44"/>
          <p:cNvCxnSpPr/>
          <p:nvPr/>
        </p:nvCxnSpPr>
        <p:spPr>
          <a:xfrm>
            <a:off x="4419360" y="4114800"/>
            <a:ext cx="1600560" cy="1067040"/>
          </a:xfrm>
          <a:prstGeom prst="straightConnector1">
            <a:avLst/>
          </a:prstGeom>
          <a:ln w="50800">
            <a:solidFill>
              <a:srgbClr val="000000"/>
            </a:solidFill>
            <a:round/>
            <a:tailEnd len="med" type="triangle" w="med"/>
          </a:ln>
        </p:spPr>
      </p:cxnSp>
      <p:cxnSp>
        <p:nvCxnSpPr>
          <p:cNvPr id="607" name="Google Shape;444;p44"/>
          <p:cNvCxnSpPr/>
          <p:nvPr/>
        </p:nvCxnSpPr>
        <p:spPr>
          <a:xfrm>
            <a:off x="6248160" y="4114800"/>
            <a:ext cx="360" cy="1067040"/>
          </a:xfrm>
          <a:prstGeom prst="straightConnector1">
            <a:avLst/>
          </a:prstGeom>
          <a:ln w="50800">
            <a:solidFill>
              <a:srgbClr val="000000"/>
            </a:solidFill>
            <a:round/>
            <a:tailEnd len="med" type="triangle" w="med"/>
          </a:ln>
        </p:spPr>
      </p:cxnSp>
      <p:cxnSp>
        <p:nvCxnSpPr>
          <p:cNvPr id="608" name="Google Shape;445;p44"/>
          <p:cNvCxnSpPr/>
          <p:nvPr/>
        </p:nvCxnSpPr>
        <p:spPr>
          <a:xfrm flipH="1">
            <a:off x="6629400" y="4114800"/>
            <a:ext cx="1829160" cy="1067040"/>
          </a:xfrm>
          <a:prstGeom prst="straightConnector1">
            <a:avLst/>
          </a:prstGeom>
          <a:ln w="50800">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pic>
        <p:nvPicPr>
          <p:cNvPr id="187" name="Content Placeholder 3" descr=""/>
          <p:cNvPicPr/>
          <p:nvPr/>
        </p:nvPicPr>
        <p:blipFill>
          <a:blip r:embed="rId1"/>
          <a:stretch/>
        </p:blipFill>
        <p:spPr>
          <a:xfrm>
            <a:off x="79920" y="0"/>
            <a:ext cx="12111480" cy="67204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p:nvPr>
        </p:nvSpPr>
        <p:spPr>
          <a:xfrm>
            <a:off x="514440" y="891720"/>
            <a:ext cx="10473480" cy="506772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An Example: The Wumpus World! </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400" spc="-1" strike="noStrike">
                <a:solidFill>
                  <a:srgbClr val="000000"/>
                </a:solidFill>
                <a:latin typeface="Calibri"/>
              </a:rPr>
              <a:t>Performance measure: </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gold +1000,</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death -1000,</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-1 per step, </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-10 for using the arrow </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400" spc="-1" strike="noStrike">
                <a:solidFill>
                  <a:srgbClr val="000000"/>
                </a:solidFill>
                <a:latin typeface="Calibri"/>
              </a:rPr>
              <a:t>Environment: </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Squares adjacent to wumpus are smelly</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Squares adjacent to pit are breezy</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Glitter iff gold is in the  square </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190" name="PlaceHolder 2"/>
          <p:cNvSpPr>
            <a:spLocks noGrp="1"/>
          </p:cNvSpPr>
          <p:nvPr>
            <p:ph/>
          </p:nvPr>
        </p:nvSpPr>
        <p:spPr>
          <a:xfrm>
            <a:off x="838080" y="1825560"/>
            <a:ext cx="10515240" cy="4350960"/>
          </a:xfrm>
          <a:prstGeom prst="rect">
            <a:avLst/>
          </a:prstGeom>
          <a:noFill/>
          <a:ln w="0">
            <a:noFill/>
          </a:ln>
        </p:spPr>
        <p:txBody>
          <a:bodyPr anchor="t">
            <a:normAutofit fontScale="85000"/>
          </a:bodyPr>
          <a:p>
            <a:pPr marL="209880" indent="-209880">
              <a:lnSpc>
                <a:spcPct val="90000"/>
              </a:lnSpc>
              <a:spcBef>
                <a:spcPts val="1001"/>
              </a:spcBef>
              <a:buClr>
                <a:srgbClr val="000000"/>
              </a:buClr>
              <a:buFont typeface="Arial"/>
              <a:buChar char="•"/>
            </a:pPr>
            <a:r>
              <a:rPr b="0" lang="en-US" sz="2800" spc="-1" strike="noStrike">
                <a:solidFill>
                  <a:srgbClr val="000000"/>
                </a:solidFill>
                <a:latin typeface="Calibri"/>
              </a:rPr>
              <a:t>Shooting kills wumpus </a:t>
            </a:r>
            <a:endParaRPr b="0" lang="en-US" sz="2800" spc="-1" strike="noStrike">
              <a:solidFill>
                <a:srgbClr val="000000"/>
              </a:solidFill>
              <a:latin typeface="Calibri"/>
            </a:endParaRPr>
          </a:p>
          <a:p>
            <a:pPr marL="209880" indent="-20988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Grabbing picks up gold if in same square </a:t>
            </a:r>
            <a:endParaRPr b="0" lang="en-US" sz="2800" spc="-1" strike="noStrike">
              <a:solidFill>
                <a:srgbClr val="000000"/>
              </a:solidFill>
              <a:latin typeface="Calibri"/>
            </a:endParaRPr>
          </a:p>
          <a:p>
            <a:pPr marL="209880" indent="-209880">
              <a:lnSpc>
                <a:spcPct val="90000"/>
              </a:lnSpc>
              <a:spcBef>
                <a:spcPts val="1001"/>
              </a:spcBef>
              <a:buClr>
                <a:srgbClr val="000000"/>
              </a:buClr>
              <a:buFont typeface="Arial"/>
              <a:buChar char="•"/>
            </a:pPr>
            <a:r>
              <a:rPr b="0" lang="en-US" sz="2800" spc="-1" strike="noStrike">
                <a:solidFill>
                  <a:srgbClr val="000000"/>
                </a:solidFill>
                <a:latin typeface="Calibri"/>
              </a:rPr>
              <a:t>Releasing drops the gold in same square</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09880" indent="-209880">
              <a:lnSpc>
                <a:spcPct val="90000"/>
              </a:lnSpc>
              <a:spcBef>
                <a:spcPts val="1001"/>
              </a:spcBef>
              <a:buClr>
                <a:srgbClr val="000000"/>
              </a:buClr>
              <a:buFont typeface="Arial"/>
              <a:buChar char="•"/>
            </a:pPr>
            <a:r>
              <a:rPr b="1" lang="en-US" sz="2800" spc="-1" strike="noStrike">
                <a:solidFill>
                  <a:srgbClr val="000000"/>
                </a:solidFill>
                <a:latin typeface="Calibri"/>
              </a:rPr>
              <a:t>Actuators: </a:t>
            </a:r>
            <a:r>
              <a:rPr b="0" lang="en-US" sz="2800" spc="-1" strike="noStrike">
                <a:solidFill>
                  <a:srgbClr val="000000"/>
                </a:solidFill>
                <a:latin typeface="Calibri"/>
              </a:rPr>
              <a:t>Left turn, Right turn, Forward, Grab, Release, Shoot </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09880" indent="-209880">
              <a:lnSpc>
                <a:spcPct val="90000"/>
              </a:lnSpc>
              <a:spcBef>
                <a:spcPts val="1001"/>
              </a:spcBef>
              <a:buClr>
                <a:srgbClr val="000000"/>
              </a:buClr>
              <a:buFont typeface="Arial"/>
              <a:buChar char="•"/>
            </a:pPr>
            <a:r>
              <a:rPr b="1" lang="en-US" sz="2800" spc="-1" strike="noStrike">
                <a:solidFill>
                  <a:srgbClr val="000000"/>
                </a:solidFill>
                <a:latin typeface="Calibri"/>
              </a:rPr>
              <a:t>Sensors: </a:t>
            </a:r>
            <a:r>
              <a:rPr b="0" lang="en-US" sz="2800" spc="-1" strike="noStrike">
                <a:solidFill>
                  <a:srgbClr val="000000"/>
                </a:solidFill>
                <a:latin typeface="Calibri"/>
              </a:rPr>
              <a:t>Breeze, Glitter, Smell Stench Breeze</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Picture 3" descr=""/>
          <p:cNvPicPr/>
          <p:nvPr/>
        </p:nvPicPr>
        <p:blipFill>
          <a:blip r:embed="rId1"/>
          <a:stretch/>
        </p:blipFill>
        <p:spPr>
          <a:xfrm>
            <a:off x="0" y="0"/>
            <a:ext cx="12390120" cy="68576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Content Placeholder 3" descr=""/>
          <p:cNvPicPr/>
          <p:nvPr/>
        </p:nvPicPr>
        <p:blipFill>
          <a:blip r:embed="rId1"/>
          <a:stretch/>
        </p:blipFill>
        <p:spPr>
          <a:xfrm>
            <a:off x="1668960" y="1387800"/>
            <a:ext cx="8537760" cy="5698440"/>
          </a:xfrm>
          <a:prstGeom prst="rect">
            <a:avLst/>
          </a:prstGeom>
          <a:ln w="0">
            <a:noFill/>
          </a:ln>
        </p:spPr>
      </p:pic>
      <p:sp>
        <p:nvSpPr>
          <p:cNvPr id="192" name="TextBox 4"/>
          <p:cNvSpPr/>
          <p:nvPr/>
        </p:nvSpPr>
        <p:spPr>
          <a:xfrm>
            <a:off x="3554640" y="343080"/>
            <a:ext cx="5417640" cy="1430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4400" spc="-1" strike="noStrike">
                <a:solidFill>
                  <a:srgbClr val="000000"/>
                </a:solidFill>
                <a:latin typeface="Calibri"/>
              </a:rPr>
              <a:t>WUMPUS WORLD</a:t>
            </a:r>
            <a:endParaRPr b="0" lang="en-IN"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Content Placeholder 3" descr=""/>
          <p:cNvPicPr/>
          <p:nvPr/>
        </p:nvPicPr>
        <p:blipFill>
          <a:blip r:embed="rId1"/>
          <a:stretch/>
        </p:blipFill>
        <p:spPr>
          <a:xfrm>
            <a:off x="-340920" y="617400"/>
            <a:ext cx="12102120" cy="5977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Content Placeholder 4" descr=""/>
          <p:cNvPicPr/>
          <p:nvPr/>
        </p:nvPicPr>
        <p:blipFill>
          <a:blip r:embed="rId1"/>
          <a:stretch/>
        </p:blipFill>
        <p:spPr>
          <a:xfrm>
            <a:off x="-438480" y="983160"/>
            <a:ext cx="11536560" cy="5703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p:nvPr>
        </p:nvSpPr>
        <p:spPr>
          <a:xfrm>
            <a:off x="838080" y="1825560"/>
            <a:ext cx="10515240" cy="4350960"/>
          </a:xfrm>
          <a:prstGeom prst="rect">
            <a:avLst/>
          </a:prstGeom>
          <a:noFill/>
          <a:ln w="0">
            <a:noFill/>
          </a:ln>
        </p:spPr>
        <p:txBody>
          <a:bodyPr anchor="t">
            <a:normAutofit/>
          </a:bodyPr>
          <a:p>
            <a:pPr indent="0" algn="ctr">
              <a:lnSpc>
                <a:spcPct val="90000"/>
              </a:lnSpc>
              <a:spcBef>
                <a:spcPts val="1001"/>
              </a:spcBef>
              <a:buNone/>
            </a:pPr>
            <a:endParaRPr b="0" lang="en-US" sz="5400" spc="-1" strike="noStrike">
              <a:solidFill>
                <a:srgbClr val="000000"/>
              </a:solidFill>
              <a:latin typeface="Calibri"/>
            </a:endParaRPr>
          </a:p>
          <a:p>
            <a:pPr indent="0" algn="ctr">
              <a:lnSpc>
                <a:spcPct val="90000"/>
              </a:lnSpc>
              <a:spcBef>
                <a:spcPts val="1001"/>
              </a:spcBef>
              <a:buNone/>
              <a:tabLst>
                <a:tab algn="l" pos="0"/>
              </a:tabLst>
            </a:pPr>
            <a:r>
              <a:rPr b="1" lang="en-US" sz="5400" spc="-1" strike="noStrike">
                <a:solidFill>
                  <a:srgbClr val="000000"/>
                </a:solidFill>
                <a:latin typeface="Calibri"/>
              </a:rPr>
              <a:t>LOGIC</a:t>
            </a:r>
            <a:endParaRPr b="0" lang="en-US" sz="5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Content Placeholder 2" descr=""/>
          <p:cNvPicPr/>
          <p:nvPr/>
        </p:nvPicPr>
        <p:blipFill>
          <a:blip r:embed="rId1"/>
          <a:stretch/>
        </p:blipFill>
        <p:spPr>
          <a:xfrm>
            <a:off x="730440" y="1225440"/>
            <a:ext cx="11461320" cy="5220720"/>
          </a:xfrm>
          <a:prstGeom prst="rect">
            <a:avLst/>
          </a:prstGeom>
          <a:ln w="0">
            <a:noFill/>
          </a:ln>
        </p:spPr>
      </p:pic>
      <p:sp>
        <p:nvSpPr>
          <p:cNvPr id="197" name="TextBox 4"/>
          <p:cNvSpPr/>
          <p:nvPr/>
        </p:nvSpPr>
        <p:spPr>
          <a:xfrm>
            <a:off x="941760" y="484560"/>
            <a:ext cx="807372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6000" spc="-1" strike="noStrike">
                <a:solidFill>
                  <a:srgbClr val="000000"/>
                </a:solidFill>
                <a:latin typeface="Calibri"/>
              </a:rPr>
              <a:t>TAKING A STEP BACK</a:t>
            </a:r>
            <a:endParaRPr b="0" lang="en-IN"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Content Placeholder 3" descr=""/>
          <p:cNvPicPr/>
          <p:nvPr/>
        </p:nvPicPr>
        <p:blipFill>
          <a:blip r:embed="rId1"/>
          <a:stretch/>
        </p:blipFill>
        <p:spPr>
          <a:xfrm>
            <a:off x="1014840" y="155520"/>
            <a:ext cx="9802080" cy="60987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  </a:t>
            </a:r>
            <a:r>
              <a:rPr b="0" lang="en-IN" sz="4400" spc="-1" strike="noStrike">
                <a:solidFill>
                  <a:srgbClr val="000000"/>
                </a:solidFill>
                <a:latin typeface="Calibri Light"/>
              </a:rPr>
              <a:t>A HISTORICAL NOTE</a:t>
            </a:r>
            <a:endParaRPr b="0" lang="en-US" sz="4400" spc="-1" strike="noStrike">
              <a:solidFill>
                <a:srgbClr val="000000"/>
              </a:solidFill>
              <a:latin typeface="Calibri"/>
            </a:endParaRPr>
          </a:p>
        </p:txBody>
      </p:sp>
      <p:sp>
        <p:nvSpPr>
          <p:cNvPr id="20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Logic was dominant paradigm in AI before 1990s</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Problem  1:deterministic,didn’t handle  uncertainity (probability address this)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Problem 2:</a:t>
            </a:r>
            <a:r>
              <a:rPr b="0" lang="en-US" sz="2800" spc="-1" strike="noStrike">
                <a:solidFill>
                  <a:srgbClr val="000000"/>
                </a:solidFill>
                <a:latin typeface="Calibri"/>
              </a:rPr>
              <a:t> rule –based ,dint allow fine tuning from data(machine learning address this)</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Strength: Provide expressiveness in a compact way</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Content Placeholder 3" descr=""/>
          <p:cNvPicPr/>
          <p:nvPr/>
        </p:nvPicPr>
        <p:blipFill>
          <a:blip r:embed="rId1"/>
          <a:stretch/>
        </p:blipFill>
        <p:spPr>
          <a:xfrm>
            <a:off x="734760" y="320040"/>
            <a:ext cx="9990720" cy="4434480"/>
          </a:xfrm>
          <a:prstGeom prst="rect">
            <a:avLst/>
          </a:prstGeom>
          <a:ln w="0">
            <a:noFill/>
          </a:ln>
        </p:spPr>
      </p:pic>
      <p:sp>
        <p:nvSpPr>
          <p:cNvPr id="202" name="TextBox 4"/>
          <p:cNvSpPr/>
          <p:nvPr/>
        </p:nvSpPr>
        <p:spPr>
          <a:xfrm>
            <a:off x="822960" y="4946760"/>
            <a:ext cx="10049040" cy="1796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Need to:</a:t>
            </a:r>
            <a:endParaRPr b="0" lang="en-IN" sz="2800" spc="-1" strike="noStrike">
              <a:solidFill>
                <a:srgbClr val="000000"/>
              </a:solidFill>
              <a:latin typeface="Arial"/>
            </a:endParaRPr>
          </a:p>
          <a:p>
            <a:pPr>
              <a:lnSpc>
                <a:spcPct val="100000"/>
              </a:lnSpc>
            </a:pPr>
            <a:r>
              <a:rPr b="0" lang="en-US" sz="2800" spc="-1" strike="noStrike">
                <a:solidFill>
                  <a:srgbClr val="000000"/>
                </a:solidFill>
                <a:latin typeface="Calibri"/>
              </a:rPr>
              <a:t>Digest Heterogeneous Information</a:t>
            </a: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a:p>
            <a:pPr>
              <a:lnSpc>
                <a:spcPct val="100000"/>
              </a:lnSpc>
            </a:pPr>
            <a:r>
              <a:rPr b="0" lang="en-US" sz="2800" spc="-1" strike="noStrike">
                <a:solidFill>
                  <a:srgbClr val="000000"/>
                </a:solidFill>
                <a:latin typeface="Calibri"/>
              </a:rPr>
              <a:t>Reason deeply with that information</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Content Placeholder 3" descr=""/>
          <p:cNvPicPr/>
          <p:nvPr/>
        </p:nvPicPr>
        <p:blipFill>
          <a:blip r:embed="rId1"/>
          <a:stretch/>
        </p:blipFill>
        <p:spPr>
          <a:xfrm>
            <a:off x="593280" y="173880"/>
            <a:ext cx="10553040" cy="64735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Content Placeholder 3" descr=""/>
          <p:cNvPicPr/>
          <p:nvPr/>
        </p:nvPicPr>
        <p:blipFill>
          <a:blip r:embed="rId1"/>
          <a:stretch/>
        </p:blipFill>
        <p:spPr>
          <a:xfrm>
            <a:off x="643320" y="-347400"/>
            <a:ext cx="9853560" cy="69580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Content Placeholder 3" descr=""/>
          <p:cNvPicPr/>
          <p:nvPr/>
        </p:nvPicPr>
        <p:blipFill>
          <a:blip r:embed="rId1"/>
          <a:stretch/>
        </p:blipFill>
        <p:spPr>
          <a:xfrm>
            <a:off x="0" y="0"/>
            <a:ext cx="12622680" cy="68576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Content Placeholder 3" descr=""/>
          <p:cNvPicPr/>
          <p:nvPr/>
        </p:nvPicPr>
        <p:blipFill>
          <a:blip r:embed="rId1"/>
          <a:stretch/>
        </p:blipFill>
        <p:spPr>
          <a:xfrm>
            <a:off x="591840" y="548640"/>
            <a:ext cx="10042200" cy="57420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INGREDIENTS OF LOGIC</a:t>
            </a:r>
            <a:endParaRPr b="0" lang="en-US" sz="4400" spc="-1" strike="noStrike">
              <a:solidFill>
                <a:srgbClr val="000000"/>
              </a:solidFill>
              <a:latin typeface="Calibri"/>
            </a:endParaRPr>
          </a:p>
        </p:txBody>
      </p:sp>
      <p:sp>
        <p:nvSpPr>
          <p:cNvPr id="20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Syntax defines a set of valid formulas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Example:Rain  ^ wet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Semantics : for each formula specify a set of models/assignments</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Inference Rules: Given f,what new  formulas g can be added that are guaranteed to follow f/g</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Rain ^ Wet  derive Rain</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pic>
        <p:nvPicPr>
          <p:cNvPr id="208" name="Picture 3" descr=""/>
          <p:cNvPicPr/>
          <p:nvPr/>
        </p:nvPicPr>
        <p:blipFill>
          <a:blip r:embed="rId1"/>
          <a:stretch/>
        </p:blipFill>
        <p:spPr>
          <a:xfrm>
            <a:off x="3911400" y="3506040"/>
            <a:ext cx="1625400" cy="723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Content Placeholder 3" descr=""/>
          <p:cNvPicPr/>
          <p:nvPr/>
        </p:nvPicPr>
        <p:blipFill>
          <a:blip r:embed="rId1"/>
          <a:stretch/>
        </p:blipFill>
        <p:spPr>
          <a:xfrm>
            <a:off x="486360" y="576000"/>
            <a:ext cx="10257480" cy="5650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417"/>
              </a:spcBef>
              <a:buNone/>
            </a:pPr>
            <a:endParaRPr b="0" lang="en-US" sz="2800" spc="-1" strike="noStrike">
              <a:solidFill>
                <a:srgbClr val="000000"/>
              </a:solidFill>
              <a:latin typeface="Calibri"/>
            </a:endParaRPr>
          </a:p>
        </p:txBody>
      </p:sp>
      <p:pic>
        <p:nvPicPr>
          <p:cNvPr id="211" name="Picture 3" descr=""/>
          <p:cNvPicPr/>
          <p:nvPr/>
        </p:nvPicPr>
        <p:blipFill>
          <a:blip r:embed="rId1"/>
          <a:stretch/>
        </p:blipFill>
        <p:spPr>
          <a:xfrm>
            <a:off x="612720" y="1825560"/>
            <a:ext cx="10740960" cy="4350960"/>
          </a:xfrm>
          <a:prstGeom prst="rect">
            <a:avLst/>
          </a:prstGeom>
          <a:ln w="0">
            <a:noFill/>
          </a:ln>
        </p:spPr>
      </p:pic>
      <p:sp>
        <p:nvSpPr>
          <p:cNvPr id="212" name="TextBox 4"/>
          <p:cNvSpPr/>
          <p:nvPr/>
        </p:nvSpPr>
        <p:spPr>
          <a:xfrm>
            <a:off x="996840" y="640080"/>
            <a:ext cx="6373080" cy="759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1" lang="en-US" sz="4400" spc="-1" strike="noStrike">
                <a:solidFill>
                  <a:srgbClr val="000000"/>
                </a:solidFill>
                <a:latin typeface="Calibri"/>
              </a:rPr>
              <a:t>SYNTAX-FOL</a:t>
            </a:r>
            <a:endParaRPr b="0" lang="en-IN"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Content Placeholder 3" descr=""/>
          <p:cNvPicPr/>
          <p:nvPr/>
        </p:nvPicPr>
        <p:blipFill>
          <a:blip r:embed="rId1"/>
          <a:stretch/>
        </p:blipFill>
        <p:spPr>
          <a:xfrm>
            <a:off x="1989000" y="491400"/>
            <a:ext cx="9029160" cy="5829120"/>
          </a:xfrm>
          <a:prstGeom prst="rect">
            <a:avLst/>
          </a:prstGeom>
          <a:ln w="0">
            <a:noFill/>
          </a:ln>
        </p:spPr>
      </p:pic>
      <p:sp>
        <p:nvSpPr>
          <p:cNvPr id="214" name="TextBox 1"/>
          <p:cNvSpPr/>
          <p:nvPr/>
        </p:nvSpPr>
        <p:spPr>
          <a:xfrm>
            <a:off x="1764720" y="173880"/>
            <a:ext cx="2368080" cy="10645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1" lang="en-US" sz="3200" spc="-1" strike="noStrike">
                <a:solidFill>
                  <a:srgbClr val="000000"/>
                </a:solidFill>
                <a:latin typeface="Calibri"/>
              </a:rPr>
              <a:t>SEMANTICS</a:t>
            </a:r>
            <a:endParaRPr b="0" lang="en-IN"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Content Placeholder 5" descr=""/>
          <p:cNvPicPr/>
          <p:nvPr/>
        </p:nvPicPr>
        <p:blipFill>
          <a:blip r:embed="rId1"/>
          <a:stretch/>
        </p:blipFill>
        <p:spPr>
          <a:xfrm>
            <a:off x="995400" y="93600"/>
            <a:ext cx="10068480" cy="67546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p:nvPr>
        </p:nvSpPr>
        <p:spPr>
          <a:xfrm>
            <a:off x="859320" y="783720"/>
            <a:ext cx="10515240" cy="59745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IN" sz="7200" spc="-1" strike="noStrike">
                <a:solidFill>
                  <a:srgbClr val="000000"/>
                </a:solidFill>
                <a:latin typeface="Calibri"/>
              </a:rPr>
              <a:t>FOL</a:t>
            </a:r>
            <a:endParaRPr b="0" lang="en-US" sz="72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Sam is tall</a:t>
            </a:r>
            <a:endParaRPr b="0" lang="en-US" sz="40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John likes cricket</a:t>
            </a:r>
            <a:endParaRPr b="0" lang="en-US" sz="40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Everyone likes cricket</a:t>
            </a:r>
            <a:endParaRPr b="0" lang="en-US" sz="40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All students like cricket</a:t>
            </a:r>
            <a:endParaRPr b="0" lang="en-US" sz="40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Some boys are intelligent</a:t>
            </a:r>
            <a:endParaRPr b="0" lang="en-US" sz="40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4000" spc="-1" strike="noStrike">
                <a:solidFill>
                  <a:srgbClr val="000000"/>
                </a:solidFill>
                <a:latin typeface="Calibri"/>
              </a:rPr>
              <a:t>Not all students like mathematics and science</a:t>
            </a:r>
            <a:endParaRPr b="0" lang="en-US" sz="4000" spc="-1" strike="noStrike">
              <a:solidFill>
                <a:srgbClr val="000000"/>
              </a:solidFill>
              <a:latin typeface="Calibri"/>
            </a:endParaRPr>
          </a:p>
          <a:p>
            <a:pPr indent="0">
              <a:lnSpc>
                <a:spcPct val="90000"/>
              </a:lnSpc>
              <a:spcBef>
                <a:spcPts val="1001"/>
              </a:spcBef>
              <a:buNone/>
            </a:pPr>
            <a:endParaRPr b="0" lang="en-US" sz="4000" spc="-1" strike="noStrike">
              <a:solidFill>
                <a:srgbClr val="000000"/>
              </a:solidFill>
              <a:latin typeface="Calibri"/>
            </a:endParaRPr>
          </a:p>
        </p:txBody>
      </p:sp>
      <p:sp>
        <p:nvSpPr>
          <p:cNvPr id="217" name="Rectangle 3"/>
          <p:cNvSpPr/>
          <p:nvPr/>
        </p:nvSpPr>
        <p:spPr>
          <a:xfrm>
            <a:off x="5816520" y="3244320"/>
            <a:ext cx="3106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IN" sz="1800" spc="-1" strike="noStrike">
                <a:solidFill>
                  <a:srgbClr val="000000"/>
                </a:solidFill>
                <a:latin typeface="Calibri"/>
              </a:rPr>
              <a:t>F</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838080" y="365040"/>
            <a:ext cx="10515240" cy="423360"/>
          </a:xfrm>
          <a:prstGeom prst="rect">
            <a:avLst/>
          </a:prstGeom>
          <a:noFill/>
          <a:ln w="0">
            <a:noFill/>
          </a:ln>
        </p:spPr>
        <p:txBody>
          <a:bodyPr anchor="ctr">
            <a:normAutofit fontScale="55000"/>
          </a:bodyPr>
          <a:p>
            <a:pPr indent="0">
              <a:lnSpc>
                <a:spcPct val="90000"/>
              </a:lnSpc>
              <a:buNone/>
            </a:pPr>
            <a:r>
              <a:rPr b="0" lang="en-IN" sz="4400" spc="-1" strike="noStrike">
                <a:solidFill>
                  <a:srgbClr val="000000"/>
                </a:solidFill>
                <a:latin typeface="Calibri Light"/>
              </a:rPr>
              <a:t>FOL</a:t>
            </a:r>
            <a:endParaRPr b="0" lang="en-US" sz="4400" spc="-1" strike="noStrike">
              <a:solidFill>
                <a:srgbClr val="000000"/>
              </a:solidFill>
              <a:latin typeface="Calibri"/>
            </a:endParaRPr>
          </a:p>
        </p:txBody>
      </p:sp>
      <p:sp>
        <p:nvSpPr>
          <p:cNvPr id="219" name="PlaceHolder 2"/>
          <p:cNvSpPr>
            <a:spLocks noGrp="1"/>
          </p:cNvSpPr>
          <p:nvPr>
            <p:ph/>
          </p:nvPr>
        </p:nvSpPr>
        <p:spPr>
          <a:xfrm>
            <a:off x="838080" y="788760"/>
            <a:ext cx="10515240" cy="5387760"/>
          </a:xfrm>
          <a:prstGeom prst="rect">
            <a:avLst/>
          </a:prstGeom>
          <a:noFill/>
          <a:ln w="0">
            <a:noFill/>
          </a:ln>
        </p:spPr>
        <p:txBody>
          <a:bodyPr anchor="t">
            <a:normAutofit fontScale="81000"/>
          </a:bodyPr>
          <a:p>
            <a:pPr marL="199800" indent="-199800">
              <a:lnSpc>
                <a:spcPct val="90000"/>
              </a:lnSpc>
              <a:spcBef>
                <a:spcPts val="1001"/>
              </a:spcBef>
              <a:buClr>
                <a:srgbClr val="000000"/>
              </a:buClr>
              <a:buFont typeface="Arial"/>
              <a:buChar char="•"/>
            </a:pPr>
            <a:r>
              <a:rPr b="0" lang="en-IN" sz="2800" spc="-1" strike="noStrike">
                <a:solidFill>
                  <a:srgbClr val="000000"/>
                </a:solidFill>
                <a:latin typeface="Calibri"/>
              </a:rPr>
              <a:t>Sam is tall</a:t>
            </a:r>
            <a:endParaRPr b="0" lang="en-US" sz="2800" spc="-1" strike="noStrike">
              <a:solidFill>
                <a:srgbClr val="000000"/>
              </a:solidFill>
              <a:latin typeface="Calibri"/>
            </a:endParaRPr>
          </a:p>
          <a:p>
            <a:pPr indent="0" algn="ctr">
              <a:lnSpc>
                <a:spcPct val="90000"/>
              </a:lnSpc>
              <a:spcBef>
                <a:spcPts val="1001"/>
              </a:spcBef>
              <a:buNone/>
              <a:tabLst>
                <a:tab algn="l" pos="0"/>
              </a:tabLst>
            </a:pPr>
            <a:r>
              <a:rPr b="0" lang="en-IN" sz="2800" spc="-1" strike="noStrike">
                <a:solidFill>
                  <a:srgbClr val="000000"/>
                </a:solidFill>
                <a:latin typeface="Calibri"/>
              </a:rPr>
              <a:t>   </a:t>
            </a:r>
            <a:r>
              <a:rPr b="0" lang="en-IN" sz="2800" spc="-1" strike="noStrike">
                <a:solidFill>
                  <a:srgbClr val="000000"/>
                </a:solidFill>
                <a:latin typeface="Calibri"/>
              </a:rPr>
              <a:t>Tall(Sam)</a:t>
            </a:r>
            <a:endParaRPr b="0" lang="en-US" sz="2800" spc="-1" strike="noStrike">
              <a:solidFill>
                <a:srgbClr val="000000"/>
              </a:solidFill>
              <a:latin typeface="Calibri"/>
            </a:endParaRPr>
          </a:p>
          <a:p>
            <a:pPr marL="199800" indent="-1998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John likes cricket</a:t>
            </a:r>
            <a:endParaRPr b="0" lang="en-US" sz="2800" spc="-1" strike="noStrike">
              <a:solidFill>
                <a:srgbClr val="000000"/>
              </a:solidFill>
              <a:latin typeface="Calibri"/>
            </a:endParaRPr>
          </a:p>
          <a:p>
            <a:pPr indent="0" algn="ctr">
              <a:lnSpc>
                <a:spcPct val="90000"/>
              </a:lnSpc>
              <a:spcBef>
                <a:spcPts val="1001"/>
              </a:spcBef>
              <a:buNone/>
              <a:tabLst>
                <a:tab algn="l" pos="0"/>
              </a:tabLst>
            </a:pPr>
            <a:r>
              <a:rPr b="0" lang="en-IN" sz="2800" spc="-1" strike="noStrike">
                <a:solidFill>
                  <a:srgbClr val="000000"/>
                </a:solidFill>
                <a:latin typeface="Calibri"/>
              </a:rPr>
              <a:t>Likes(John,Cricket)</a:t>
            </a:r>
            <a:endParaRPr b="0" lang="en-US" sz="2800" spc="-1" strike="noStrike">
              <a:solidFill>
                <a:srgbClr val="000000"/>
              </a:solidFill>
              <a:latin typeface="Calibri"/>
            </a:endParaRPr>
          </a:p>
          <a:p>
            <a:pPr marL="199800" indent="-1998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Everyone likes cricket</a:t>
            </a:r>
            <a:endParaRPr b="0" lang="en-US" sz="2800" spc="-1" strike="noStrike">
              <a:solidFill>
                <a:srgbClr val="000000"/>
              </a:solidFill>
              <a:latin typeface="Calibri"/>
            </a:endParaRPr>
          </a:p>
          <a:p>
            <a:pPr indent="0">
              <a:lnSpc>
                <a:spcPct val="90000"/>
              </a:lnSpc>
              <a:spcBef>
                <a:spcPts val="1001"/>
              </a:spcBef>
              <a:buNone/>
              <a:tabLst>
                <a:tab algn="l" pos="0"/>
              </a:tabLst>
            </a:pPr>
            <a:r>
              <a:rPr b="0" lang="en-IN" sz="2800" spc="-1" strike="noStrike">
                <a:solidFill>
                  <a:srgbClr val="000000"/>
                </a:solidFill>
                <a:latin typeface="Calibri"/>
              </a:rPr>
              <a:t>                                                </a:t>
            </a:r>
            <a:endParaRPr b="0" lang="en-US" sz="2800" spc="-1" strike="noStrike">
              <a:solidFill>
                <a:srgbClr val="000000"/>
              </a:solidFill>
              <a:latin typeface="Calibri"/>
            </a:endParaRPr>
          </a:p>
          <a:p>
            <a:pPr marL="199800" indent="-1998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All students like cricket</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indent="0">
              <a:lnSpc>
                <a:spcPct val="90000"/>
              </a:lnSpc>
              <a:spcBef>
                <a:spcPts val="1001"/>
              </a:spcBef>
              <a:buNone/>
              <a:tabLst>
                <a:tab algn="l" pos="0"/>
              </a:tabLst>
            </a:pPr>
            <a:r>
              <a:rPr b="0" lang="en-IN" sz="2800" spc="-1" strike="noStrike">
                <a:solidFill>
                  <a:srgbClr val="000000"/>
                </a:solidFill>
                <a:latin typeface="Calibri"/>
              </a:rPr>
              <a:t>Some boys are Intelligent</a:t>
            </a:r>
            <a:endParaRPr b="0" lang="en-US" sz="2800" spc="-1" strike="noStrike">
              <a:solidFill>
                <a:srgbClr val="000000"/>
              </a:solidFill>
              <a:latin typeface="Calibri"/>
            </a:endParaRPr>
          </a:p>
          <a:p>
            <a:pPr indent="0">
              <a:lnSpc>
                <a:spcPct val="90000"/>
              </a:lnSpc>
              <a:spcBef>
                <a:spcPts val="1001"/>
              </a:spcBef>
              <a:buNone/>
              <a:tabLst>
                <a:tab algn="l" pos="0"/>
              </a:tabLst>
            </a:pPr>
            <a:r>
              <a:rPr b="0" lang="en-IN" sz="2800" spc="-1" strike="noStrike">
                <a:solidFill>
                  <a:srgbClr val="000000"/>
                </a:solidFill>
                <a:latin typeface="Calibri"/>
              </a:rPr>
              <a:t>                                </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indent="0">
              <a:lnSpc>
                <a:spcPct val="90000"/>
              </a:lnSpc>
              <a:spcBef>
                <a:spcPts val="1001"/>
              </a:spcBef>
              <a:buNone/>
              <a:tabLst>
                <a:tab algn="l" pos="0"/>
              </a:tabLst>
            </a:pPr>
            <a:r>
              <a:rPr b="0" lang="en-IN" sz="2800" spc="-1" strike="noStrike">
                <a:solidFill>
                  <a:srgbClr val="000000"/>
                </a:solidFill>
                <a:latin typeface="Calibri"/>
              </a:rPr>
              <a:t>Not all students like mathematics and science</a:t>
            </a:r>
            <a:endParaRPr b="0" lang="en-US" sz="2800" spc="-1" strike="noStrike">
              <a:solidFill>
                <a:srgbClr val="000000"/>
              </a:solidFill>
              <a:latin typeface="Calibri"/>
            </a:endParaRPr>
          </a:p>
          <a:p>
            <a:pPr indent="0">
              <a:lnSpc>
                <a:spcPct val="90000"/>
              </a:lnSpc>
              <a:spcBef>
                <a:spcPts val="1001"/>
              </a:spcBef>
              <a:buNone/>
              <a:tabLst>
                <a:tab algn="l" pos="0"/>
              </a:tabLst>
            </a:pPr>
            <a:r>
              <a:rPr b="0" lang="en-IN" sz="2800" spc="-1" strike="noStrike">
                <a:solidFill>
                  <a:srgbClr val="000000"/>
                </a:solidFill>
                <a:latin typeface="Calibri"/>
              </a:rPr>
              <a:t>~(x,mathematics) ^ likes(x,Science))</a:t>
            </a: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a:p>
            <a:pPr indent="0" algn="ct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Content Placeholder 3" descr=""/>
          <p:cNvPicPr/>
          <p:nvPr/>
        </p:nvPicPr>
        <p:blipFill>
          <a:blip r:embed="rId1"/>
          <a:stretch/>
        </p:blipFill>
        <p:spPr>
          <a:xfrm>
            <a:off x="154800" y="1027800"/>
            <a:ext cx="11198520" cy="65725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p:nvPr>
        </p:nvSpPr>
        <p:spPr>
          <a:xfrm>
            <a:off x="838080" y="1825560"/>
            <a:ext cx="10515240" cy="4350960"/>
          </a:xfrm>
          <a:prstGeom prst="rect">
            <a:avLst/>
          </a:prstGeom>
          <a:noFill/>
          <a:ln w="0">
            <a:noFill/>
          </a:ln>
        </p:spPr>
        <p:txBody>
          <a:bodyPr anchor="t">
            <a:normAutofit/>
          </a:bodyPr>
          <a:p>
            <a:pPr indent="0" algn="ctr">
              <a:lnSpc>
                <a:spcPct val="90000"/>
              </a:lnSpc>
              <a:spcBef>
                <a:spcPts val="1001"/>
              </a:spcBef>
              <a:buNone/>
              <a:tabLst>
                <a:tab algn="l" pos="0"/>
              </a:tabLst>
            </a:pPr>
            <a:r>
              <a:rPr b="1" lang="en-US" sz="4400" spc="-1" strike="noStrike">
                <a:solidFill>
                  <a:srgbClr val="000000"/>
                </a:solidFill>
                <a:latin typeface="Calibri"/>
              </a:rPr>
              <a:t>INFERENCE</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Content Placeholder 3" descr=""/>
          <p:cNvPicPr/>
          <p:nvPr/>
        </p:nvPicPr>
        <p:blipFill>
          <a:blip r:embed="rId1"/>
          <a:stretch/>
        </p:blipFill>
        <p:spPr>
          <a:xfrm>
            <a:off x="0" y="-123120"/>
            <a:ext cx="11958840" cy="68738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Content Placeholder 4" descr=""/>
          <p:cNvPicPr/>
          <p:nvPr/>
        </p:nvPicPr>
        <p:blipFill>
          <a:blip r:embed="rId1"/>
          <a:stretch/>
        </p:blipFill>
        <p:spPr>
          <a:xfrm>
            <a:off x="841320" y="0"/>
            <a:ext cx="9765360" cy="68576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Content Placeholder 3" descr=""/>
          <p:cNvPicPr/>
          <p:nvPr/>
        </p:nvPicPr>
        <p:blipFill>
          <a:blip r:embed="rId1"/>
          <a:stretch/>
        </p:blipFill>
        <p:spPr>
          <a:xfrm>
            <a:off x="3960" y="0"/>
            <a:ext cx="10465560" cy="4306320"/>
          </a:xfrm>
          <a:prstGeom prst="rect">
            <a:avLst/>
          </a:prstGeom>
          <a:ln w="0">
            <a:noFill/>
          </a:ln>
        </p:spPr>
      </p:pic>
      <p:pic>
        <p:nvPicPr>
          <p:cNvPr id="224" name="Picture 4" descr=""/>
          <p:cNvPicPr/>
          <p:nvPr/>
        </p:nvPicPr>
        <p:blipFill>
          <a:blip r:embed="rId2"/>
          <a:stretch/>
        </p:blipFill>
        <p:spPr>
          <a:xfrm>
            <a:off x="1682640" y="4533480"/>
            <a:ext cx="8969760" cy="18579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Content Placeholder 3" descr=""/>
          <p:cNvPicPr/>
          <p:nvPr/>
        </p:nvPicPr>
        <p:blipFill>
          <a:blip r:embed="rId1"/>
          <a:stretch/>
        </p:blipFill>
        <p:spPr>
          <a:xfrm>
            <a:off x="-200160" y="274320"/>
            <a:ext cx="11648160" cy="62085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Content Placeholder 3" descr=""/>
          <p:cNvPicPr/>
          <p:nvPr/>
        </p:nvPicPr>
        <p:blipFill>
          <a:blip r:embed="rId1"/>
          <a:stretch/>
        </p:blipFill>
        <p:spPr>
          <a:xfrm>
            <a:off x="906120" y="685800"/>
            <a:ext cx="9974880" cy="53398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Content Placeholder 3" descr=""/>
          <p:cNvPicPr/>
          <p:nvPr/>
        </p:nvPicPr>
        <p:blipFill>
          <a:blip r:embed="rId1"/>
          <a:stretch/>
        </p:blipFill>
        <p:spPr>
          <a:xfrm>
            <a:off x="722160" y="-164520"/>
            <a:ext cx="10277640" cy="74703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Content Placeholder 3" descr=""/>
          <p:cNvPicPr/>
          <p:nvPr/>
        </p:nvPicPr>
        <p:blipFill>
          <a:blip r:embed="rId1"/>
          <a:stretch/>
        </p:blipFill>
        <p:spPr>
          <a:xfrm>
            <a:off x="1104120" y="0"/>
            <a:ext cx="9575640" cy="67478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Content Placeholder 3" descr=""/>
          <p:cNvPicPr/>
          <p:nvPr/>
        </p:nvPicPr>
        <p:blipFill>
          <a:blip r:embed="rId1"/>
          <a:stretch/>
        </p:blipFill>
        <p:spPr>
          <a:xfrm>
            <a:off x="457200" y="1042560"/>
            <a:ext cx="10259280" cy="52664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Content Placeholder 3" descr=""/>
          <p:cNvPicPr/>
          <p:nvPr/>
        </p:nvPicPr>
        <p:blipFill>
          <a:blip r:embed="rId1"/>
          <a:stretch/>
        </p:blipFill>
        <p:spPr>
          <a:xfrm>
            <a:off x="365760" y="210240"/>
            <a:ext cx="10844280" cy="62816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COMPLETENESS EXAMPLE</a:t>
            </a:r>
            <a:endParaRPr b="0" lang="en-US" sz="4400" spc="-1" strike="noStrike">
              <a:solidFill>
                <a:srgbClr val="000000"/>
              </a:solidFill>
              <a:latin typeface="Calibri"/>
            </a:endParaRPr>
          </a:p>
        </p:txBody>
      </p:sp>
      <p:pic>
        <p:nvPicPr>
          <p:cNvPr id="232" name="Content Placeholder 3" descr=""/>
          <p:cNvPicPr/>
          <p:nvPr/>
        </p:nvPicPr>
        <p:blipFill>
          <a:blip r:embed="rId1"/>
          <a:stretch/>
        </p:blipFill>
        <p:spPr>
          <a:xfrm>
            <a:off x="1134000" y="1261800"/>
            <a:ext cx="9646560" cy="51019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Content Placeholder 3" descr=""/>
          <p:cNvPicPr/>
          <p:nvPr/>
        </p:nvPicPr>
        <p:blipFill>
          <a:blip r:embed="rId1"/>
          <a:stretch/>
        </p:blipFill>
        <p:spPr>
          <a:xfrm>
            <a:off x="768240" y="475560"/>
            <a:ext cx="10286640" cy="5650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Content Placeholder 3" descr=""/>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Content Placeholder 3" descr=""/>
          <p:cNvPicPr/>
          <p:nvPr/>
        </p:nvPicPr>
        <p:blipFill>
          <a:blip r:embed="rId1"/>
          <a:stretch/>
        </p:blipFill>
        <p:spPr>
          <a:xfrm>
            <a:off x="487080" y="631080"/>
            <a:ext cx="10055520" cy="55134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Content Placeholder 3" descr=""/>
          <p:cNvPicPr/>
          <p:nvPr/>
        </p:nvPicPr>
        <p:blipFill>
          <a:blip r:embed="rId1"/>
          <a:stretch/>
        </p:blipFill>
        <p:spPr>
          <a:xfrm>
            <a:off x="494640" y="1042560"/>
            <a:ext cx="10614960" cy="52574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Content Placeholder 3" descr=""/>
          <p:cNvPicPr/>
          <p:nvPr/>
        </p:nvPicPr>
        <p:blipFill>
          <a:blip r:embed="rId1"/>
          <a:stretch/>
        </p:blipFill>
        <p:spPr>
          <a:xfrm>
            <a:off x="1004400" y="1005840"/>
            <a:ext cx="10114200" cy="52484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COMPLTENESS OF MODUS PONENS</a:t>
            </a:r>
            <a:endParaRPr b="0" lang="en-US" sz="4400" spc="-1" strike="noStrike">
              <a:solidFill>
                <a:srgbClr val="000000"/>
              </a:solidFill>
              <a:latin typeface="Calibri"/>
            </a:endParaRPr>
          </a:p>
        </p:txBody>
      </p:sp>
      <p:pic>
        <p:nvPicPr>
          <p:cNvPr id="238" name="Content Placeholder 3" descr=""/>
          <p:cNvPicPr/>
          <p:nvPr/>
        </p:nvPicPr>
        <p:blipFill>
          <a:blip r:embed="rId1"/>
          <a:stretch/>
        </p:blipFill>
        <p:spPr>
          <a:xfrm>
            <a:off x="596880" y="1810440"/>
            <a:ext cx="9954720" cy="47088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Content Placeholder 3" descr=""/>
          <p:cNvPicPr/>
          <p:nvPr/>
        </p:nvPicPr>
        <p:blipFill>
          <a:blip r:embed="rId1"/>
          <a:stretch/>
        </p:blipFill>
        <p:spPr>
          <a:xfrm>
            <a:off x="360360" y="-139320"/>
            <a:ext cx="9846360" cy="72486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Content Placeholder 3" descr=""/>
          <p:cNvPicPr/>
          <p:nvPr/>
        </p:nvPicPr>
        <p:blipFill>
          <a:blip r:embed="rId1"/>
          <a:stretch/>
        </p:blipFill>
        <p:spPr>
          <a:xfrm>
            <a:off x="2512440" y="493920"/>
            <a:ext cx="9678960" cy="3464280"/>
          </a:xfrm>
          <a:prstGeom prst="rect">
            <a:avLst/>
          </a:prstGeom>
          <a:ln w="0">
            <a:noFill/>
          </a:ln>
        </p:spPr>
      </p:pic>
      <p:pic>
        <p:nvPicPr>
          <p:cNvPr id="241" name="Picture 4" descr=""/>
          <p:cNvPicPr/>
          <p:nvPr/>
        </p:nvPicPr>
        <p:blipFill>
          <a:blip r:embed="rId2"/>
          <a:stretch/>
        </p:blipFill>
        <p:spPr>
          <a:xfrm>
            <a:off x="2885760" y="4333680"/>
            <a:ext cx="9485640" cy="18838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Content Placeholder 3" descr=""/>
          <p:cNvPicPr/>
          <p:nvPr/>
        </p:nvPicPr>
        <p:blipFill>
          <a:blip r:embed="rId1"/>
          <a:stretch/>
        </p:blipFill>
        <p:spPr>
          <a:xfrm>
            <a:off x="1316880" y="631080"/>
            <a:ext cx="10305000" cy="60256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RESOLUTION</a:t>
            </a:r>
            <a:endParaRPr b="0" lang="en-US" sz="4400" spc="-1" strike="noStrike">
              <a:solidFill>
                <a:srgbClr val="000000"/>
              </a:solidFill>
              <a:latin typeface="Calibri"/>
            </a:endParaRPr>
          </a:p>
        </p:txBody>
      </p:sp>
      <p:pic>
        <p:nvPicPr>
          <p:cNvPr id="244" name="Content Placeholder 3" descr=""/>
          <p:cNvPicPr/>
          <p:nvPr/>
        </p:nvPicPr>
        <p:blipFill>
          <a:blip r:embed="rId1"/>
          <a:stretch/>
        </p:blipFill>
        <p:spPr>
          <a:xfrm>
            <a:off x="1106280" y="1325880"/>
            <a:ext cx="10247040" cy="54313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SOUNDNESS OF RESOLUTION</a:t>
            </a:r>
            <a:endParaRPr b="0" lang="en-US" sz="4400" spc="-1" strike="noStrike">
              <a:solidFill>
                <a:srgbClr val="000000"/>
              </a:solidFill>
              <a:latin typeface="Calibri"/>
            </a:endParaRPr>
          </a:p>
        </p:txBody>
      </p:sp>
      <p:pic>
        <p:nvPicPr>
          <p:cNvPr id="246" name="Content Placeholder 3" descr=""/>
          <p:cNvPicPr/>
          <p:nvPr/>
        </p:nvPicPr>
        <p:blipFill>
          <a:blip r:embed="rId1"/>
          <a:stretch/>
        </p:blipFill>
        <p:spPr>
          <a:xfrm>
            <a:off x="2121480" y="1472040"/>
            <a:ext cx="8586000" cy="49284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CONJUCTIVE NORMAL F</a:t>
            </a:r>
            <a:r>
              <a:rPr b="0" lang="en-IN" sz="4400" spc="-1" strike="noStrike">
                <a:solidFill>
                  <a:srgbClr val="000000"/>
                </a:solidFill>
                <a:latin typeface="Calibri Light"/>
              </a:rPr>
              <a:t>ORM</a:t>
            </a:r>
            <a:endParaRPr b="0" lang="en-US" sz="4400" spc="-1" strike="noStrike">
              <a:solidFill>
                <a:srgbClr val="000000"/>
              </a:solidFill>
              <a:latin typeface="Calibri"/>
            </a:endParaRPr>
          </a:p>
        </p:txBody>
      </p:sp>
      <p:pic>
        <p:nvPicPr>
          <p:cNvPr id="248" name="Content Placeholder 3" descr=""/>
          <p:cNvPicPr/>
          <p:nvPr/>
        </p:nvPicPr>
        <p:blipFill>
          <a:blip r:embed="rId1"/>
          <a:stretch/>
        </p:blipFill>
        <p:spPr>
          <a:xfrm>
            <a:off x="932760" y="1490400"/>
            <a:ext cx="10067040" cy="51843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Content Placeholder 3" descr=""/>
          <p:cNvPicPr/>
          <p:nvPr/>
        </p:nvPicPr>
        <p:blipFill>
          <a:blip r:embed="rId1"/>
          <a:stretch/>
        </p:blipFill>
        <p:spPr>
          <a:xfrm>
            <a:off x="0" y="0"/>
            <a:ext cx="12081240" cy="67777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Content Placeholder 3" descr=""/>
          <p:cNvPicPr/>
          <p:nvPr/>
        </p:nvPicPr>
        <p:blipFill>
          <a:blip r:embed="rId1"/>
          <a:stretch/>
        </p:blipFill>
        <p:spPr>
          <a:xfrm>
            <a:off x="1783080" y="384120"/>
            <a:ext cx="7744680" cy="5001480"/>
          </a:xfrm>
          <a:prstGeom prst="rect">
            <a:avLst/>
          </a:prstGeom>
          <a:ln w="0">
            <a:noFill/>
          </a:ln>
        </p:spPr>
      </p:pic>
      <p:sp>
        <p:nvSpPr>
          <p:cNvPr id="250" name="TextBox 4"/>
          <p:cNvSpPr/>
          <p:nvPr/>
        </p:nvSpPr>
        <p:spPr>
          <a:xfrm>
            <a:off x="4719960" y="5733360"/>
            <a:ext cx="58060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rPr>
              <a:t>SUMMERV BIZZARE ^ !SNOW v BIZAARE</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Content Placeholder 3" descr=""/>
          <p:cNvPicPr/>
          <p:nvPr/>
        </p:nvPicPr>
        <p:blipFill>
          <a:blip r:embed="rId1"/>
          <a:stretch/>
        </p:blipFill>
        <p:spPr>
          <a:xfrm>
            <a:off x="1618560" y="713160"/>
            <a:ext cx="8457840" cy="58518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Content Placeholder 3" descr=""/>
          <p:cNvPicPr/>
          <p:nvPr/>
        </p:nvPicPr>
        <p:blipFill>
          <a:blip r:embed="rId1"/>
          <a:stretch/>
        </p:blipFill>
        <p:spPr>
          <a:xfrm>
            <a:off x="2130480" y="283320"/>
            <a:ext cx="8256600" cy="65743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Content Placeholder 3" descr=""/>
          <p:cNvPicPr/>
          <p:nvPr/>
        </p:nvPicPr>
        <p:blipFill>
          <a:blip r:embed="rId1"/>
          <a:stretch/>
        </p:blipFill>
        <p:spPr>
          <a:xfrm>
            <a:off x="1897560" y="901440"/>
            <a:ext cx="8745840" cy="5855760"/>
          </a:xfrm>
          <a:prstGeom prst="rect">
            <a:avLst/>
          </a:prstGeom>
          <a:ln w="0">
            <a:noFill/>
          </a:ln>
        </p:spPr>
      </p:pic>
      <p:pic>
        <p:nvPicPr>
          <p:cNvPr id="254" name="Picture 1" descr=""/>
          <p:cNvPicPr/>
          <p:nvPr/>
        </p:nvPicPr>
        <p:blipFill>
          <a:blip r:embed="rId2"/>
          <a:stretch/>
        </p:blipFill>
        <p:spPr>
          <a:xfrm>
            <a:off x="2068920" y="1560960"/>
            <a:ext cx="8366400" cy="5162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Modus Ponen-FOL</a:t>
            </a:r>
            <a:endParaRPr b="0" lang="en-US" sz="4400" spc="-1" strike="noStrike">
              <a:solidFill>
                <a:srgbClr val="000000"/>
              </a:solidFill>
              <a:latin typeface="Calibri"/>
            </a:endParaRPr>
          </a:p>
        </p:txBody>
      </p:sp>
      <p:sp>
        <p:nvSpPr>
          <p:cNvPr id="256" name="PlaceHolder 2"/>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417"/>
              </a:spcBef>
              <a:buNone/>
            </a:pPr>
            <a:endParaRPr b="0" lang="en-US" sz="2800" spc="-1" strike="noStrike">
              <a:solidFill>
                <a:srgbClr val="000000"/>
              </a:solidFill>
              <a:latin typeface="Calibri"/>
            </a:endParaRPr>
          </a:p>
        </p:txBody>
      </p:sp>
      <p:pic>
        <p:nvPicPr>
          <p:cNvPr id="257" name="Picture 3" descr=""/>
          <p:cNvPicPr/>
          <p:nvPr/>
        </p:nvPicPr>
        <p:blipFill>
          <a:blip r:embed="rId1"/>
          <a:stretch/>
        </p:blipFill>
        <p:spPr>
          <a:xfrm>
            <a:off x="1078920" y="1463040"/>
            <a:ext cx="10274400" cy="461448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Content Placeholder 4" descr=""/>
          <p:cNvPicPr/>
          <p:nvPr/>
        </p:nvPicPr>
        <p:blipFill>
          <a:blip r:embed="rId1"/>
          <a:stretch/>
        </p:blipFill>
        <p:spPr>
          <a:xfrm>
            <a:off x="-428040" y="0"/>
            <a:ext cx="13935960" cy="3469680"/>
          </a:xfrm>
          <a:prstGeom prst="rect">
            <a:avLst/>
          </a:prstGeom>
          <a:ln w="0">
            <a:noFill/>
          </a:ln>
        </p:spPr>
      </p:pic>
      <p:pic>
        <p:nvPicPr>
          <p:cNvPr id="259" name="Picture 3" descr=""/>
          <p:cNvPicPr/>
          <p:nvPr/>
        </p:nvPicPr>
        <p:blipFill>
          <a:blip r:embed="rId2"/>
          <a:stretch/>
        </p:blipFill>
        <p:spPr>
          <a:xfrm>
            <a:off x="292680" y="3076560"/>
            <a:ext cx="12581640" cy="37810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Content Placeholder 4" descr=""/>
          <p:cNvPicPr/>
          <p:nvPr/>
        </p:nvPicPr>
        <p:blipFill>
          <a:blip r:embed="rId1"/>
          <a:stretch/>
        </p:blipFill>
        <p:spPr>
          <a:xfrm>
            <a:off x="877680" y="2596320"/>
            <a:ext cx="11063880" cy="4096800"/>
          </a:xfrm>
          <a:prstGeom prst="rect">
            <a:avLst/>
          </a:prstGeom>
          <a:ln w="0">
            <a:noFill/>
          </a:ln>
        </p:spPr>
      </p:pic>
      <p:pic>
        <p:nvPicPr>
          <p:cNvPr id="261" name="Picture 3" descr=""/>
          <p:cNvPicPr/>
          <p:nvPr/>
        </p:nvPicPr>
        <p:blipFill>
          <a:blip r:embed="rId2"/>
          <a:stretch/>
        </p:blipFill>
        <p:spPr>
          <a:xfrm>
            <a:off x="749520" y="201240"/>
            <a:ext cx="11192040" cy="218556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417"/>
              </a:spcBef>
              <a:buNone/>
            </a:pPr>
            <a:endParaRPr b="0" lang="en-US" sz="2800" spc="-1" strike="noStrike">
              <a:solidFill>
                <a:srgbClr val="000000"/>
              </a:solidFill>
              <a:latin typeface="Calibri"/>
            </a:endParaRPr>
          </a:p>
        </p:txBody>
      </p:sp>
      <p:pic>
        <p:nvPicPr>
          <p:cNvPr id="263" name="Picture 3" descr=""/>
          <p:cNvPicPr/>
          <p:nvPr/>
        </p:nvPicPr>
        <p:blipFill>
          <a:blip r:embed="rId1"/>
          <a:stretch/>
        </p:blipFill>
        <p:spPr>
          <a:xfrm>
            <a:off x="0" y="0"/>
            <a:ext cx="11850120" cy="685764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417"/>
              </a:spcBef>
              <a:buNone/>
            </a:pPr>
            <a:endParaRPr b="0" lang="en-US" sz="2800" spc="-1" strike="noStrike">
              <a:solidFill>
                <a:srgbClr val="000000"/>
              </a:solidFill>
              <a:latin typeface="Calibri"/>
            </a:endParaRPr>
          </a:p>
        </p:txBody>
      </p:sp>
      <p:pic>
        <p:nvPicPr>
          <p:cNvPr id="265" name="Picture 3" descr=""/>
          <p:cNvPicPr/>
          <p:nvPr/>
        </p:nvPicPr>
        <p:blipFill>
          <a:blip r:embed="rId1"/>
          <a:stretch/>
        </p:blipFill>
        <p:spPr>
          <a:xfrm>
            <a:off x="237600" y="631440"/>
            <a:ext cx="12581640" cy="622620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Resolution in FOL</a:t>
            </a:r>
            <a:endParaRPr b="0" lang="en-US" sz="4400" spc="-1" strike="noStrike">
              <a:solidFill>
                <a:srgbClr val="000000"/>
              </a:solidFill>
              <a:latin typeface="Calibri"/>
            </a:endParaRPr>
          </a:p>
        </p:txBody>
      </p:sp>
      <p:sp>
        <p:nvSpPr>
          <p:cNvPr id="26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Steps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Conversion of facts into FOL</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Convert FOL in CNF</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Negate the statement which needs to be proved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Draw Resolution graph (Unification)</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p:nvPr>
        </p:nvSpPr>
        <p:spPr>
          <a:xfrm>
            <a:off x="838080" y="343080"/>
            <a:ext cx="10515240" cy="6514920"/>
          </a:xfrm>
          <a:prstGeom prst="rect">
            <a:avLst/>
          </a:prstGeom>
          <a:noFill/>
          <a:ln w="0">
            <a:noFill/>
          </a:ln>
        </p:spPr>
        <p:txBody>
          <a:bodyPr anchor="t">
            <a:normAutofit fontScale="99000"/>
          </a:bodyPr>
          <a:p>
            <a:pPr marL="226080" indent="-226080">
              <a:lnSpc>
                <a:spcPct val="90000"/>
              </a:lnSpc>
              <a:spcBef>
                <a:spcPts val="1001"/>
              </a:spcBef>
              <a:buClr>
                <a:srgbClr val="000000"/>
              </a:buClr>
              <a:buFont typeface="Arial"/>
              <a:buChar char="•"/>
            </a:pPr>
            <a:r>
              <a:rPr b="1" lang="en-US" sz="4400" spc="-1" strike="noStrike">
                <a:solidFill>
                  <a:srgbClr val="000000"/>
                </a:solidFill>
                <a:latin typeface="Calibri"/>
              </a:rPr>
              <a:t>Operational mechanism</a:t>
            </a:r>
            <a:endParaRPr b="0" lang="en-US" sz="4400" spc="-1" strike="noStrike">
              <a:solidFill>
                <a:srgbClr val="000000"/>
              </a:solidFill>
              <a:latin typeface="Calibri"/>
            </a:endParaRPr>
          </a:p>
          <a:p>
            <a:pPr indent="0">
              <a:lnSpc>
                <a:spcPct val="90000"/>
              </a:lnSpc>
              <a:spcBef>
                <a:spcPts val="1001"/>
              </a:spcBef>
              <a:buNone/>
              <a:tabLst>
                <a:tab algn="l" pos="0"/>
              </a:tabLst>
            </a:pPr>
            <a:r>
              <a:rPr b="0" lang="en-US" sz="2800" spc="-1" strike="noStrike">
                <a:solidFill>
                  <a:srgbClr val="000000"/>
                </a:solidFill>
                <a:latin typeface="Calibri"/>
              </a:rPr>
              <a:t>The operational mechanism of a knowledge-based agent can be segmented into the following steps: </a:t>
            </a:r>
            <a:endParaRPr b="0" lang="en-US" sz="2800" spc="-1" strike="noStrike">
              <a:solidFill>
                <a:srgbClr val="000000"/>
              </a:solidFill>
              <a:latin typeface="Calibri"/>
            </a:endParaRPr>
          </a:p>
          <a:p>
            <a:pPr marL="226080" indent="-226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Environment perception: The agent's operation commences with it observing its environment, which could be via sensors or other input reception methods. </a:t>
            </a:r>
            <a:endParaRPr b="0" lang="en-US" sz="2800" spc="-1" strike="noStrike">
              <a:solidFill>
                <a:srgbClr val="000000"/>
              </a:solidFill>
              <a:latin typeface="Calibri"/>
            </a:endParaRPr>
          </a:p>
          <a:p>
            <a:pPr marL="226080" indent="-226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Knowledge base modification: Based on the observed input, the agent subsequently modifies its knowledge base. This could entail introducing new information, revising existing data, or discarding obsolete information. </a:t>
            </a:r>
            <a:endParaRPr b="0" lang="en-US" sz="2800" spc="-1" strike="noStrike">
              <a:solidFill>
                <a:srgbClr val="000000"/>
              </a:solidFill>
              <a:latin typeface="Calibri"/>
            </a:endParaRPr>
          </a:p>
          <a:p>
            <a:pPr marL="226080" indent="-2260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Inference engine application: After updating the knowledge base, the inference engine comes into play. This engine applies logical rules to extract new facts or infer new data from the knowledge base.</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Rectangle 3"/>
          <p:cNvSpPr/>
          <p:nvPr/>
        </p:nvSpPr>
        <p:spPr>
          <a:xfrm>
            <a:off x="669960" y="-136440"/>
            <a:ext cx="9126720" cy="7039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Problem 1 </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1. All people who are graduating are happy. </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2. All happy people smile.</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3. Someone is graduating. </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4. Conclusion: Is someone smiling?</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Solution: Convert in to predicate Logic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1. ∀x[graduating(x)-&gt;happy(x)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2. ∀x(happy(x)-&gt;smile(x)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3. ∃x graduating(x)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4. ∃x !smile(x)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Convert to clausal form</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 </a:t>
            </a:r>
            <a:endParaRPr b="0" lang="en-IN" sz="2400" spc="-1" strike="noStrike">
              <a:solidFill>
                <a:srgbClr val="000000"/>
              </a:solidFill>
              <a:latin typeface="Arial"/>
            </a:endParaRPr>
          </a:p>
          <a:p>
            <a:pPr marL="399960" indent="-399960">
              <a:lnSpc>
                <a:spcPct val="100000"/>
              </a:lnSpc>
              <a:buClr>
                <a:srgbClr val="000000"/>
              </a:buClr>
              <a:buFont typeface="StarSymbol"/>
              <a:buAutoNum type="romanLcParenR"/>
            </a:pPr>
            <a:r>
              <a:rPr b="0" lang="en-IN" sz="2400" spc="-1" strike="noStrike">
                <a:solidFill>
                  <a:srgbClr val="000000"/>
                </a:solidFill>
                <a:latin typeface="Calibri"/>
              </a:rPr>
              <a:t>Eliminate the -&gt; sign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1. ∀x !graduating(x) vhappy(x)</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 </a:t>
            </a:r>
            <a:r>
              <a:rPr b="0" lang="en-IN" sz="2400" spc="-1" strike="noStrike">
                <a:solidFill>
                  <a:srgbClr val="000000"/>
                </a:solidFill>
                <a:latin typeface="Calibri"/>
              </a:rPr>
              <a:t>2. ∀x! happy(x) v smile(x)</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3. ∃x graduating(x) </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4. !∃x smile(x)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Rectangle 3"/>
          <p:cNvSpPr/>
          <p:nvPr/>
        </p:nvSpPr>
        <p:spPr>
          <a:xfrm>
            <a:off x="1320120" y="394560"/>
            <a:ext cx="9794880" cy="7404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(ii) Reduce the scope of negation </a:t>
            </a:r>
            <a:endParaRPr b="0" lang="en-IN" sz="2400" spc="-1" strike="noStrike">
              <a:solidFill>
                <a:srgbClr val="000000"/>
              </a:solidFill>
              <a:latin typeface="Arial"/>
            </a:endParaRPr>
          </a:p>
          <a:p>
            <a:pPr marL="343080" indent="-343080">
              <a:lnSpc>
                <a:spcPct val="100000"/>
              </a:lnSpc>
              <a:buClr>
                <a:srgbClr val="000000"/>
              </a:buClr>
              <a:buFont typeface="StarSymbol"/>
              <a:buAutoNum type="arabicPeriod"/>
            </a:pPr>
            <a:r>
              <a:rPr b="0" lang="en-US" sz="2400" spc="-1" strike="noStrike">
                <a:solidFill>
                  <a:srgbClr val="000000"/>
                </a:solidFill>
                <a:latin typeface="Calibri"/>
              </a:rPr>
              <a:t>     ∀</a:t>
            </a:r>
            <a:r>
              <a:rPr b="0" lang="en-US" sz="2400" spc="-1" strike="noStrike">
                <a:solidFill>
                  <a:srgbClr val="000000"/>
                </a:solidFill>
                <a:latin typeface="Calibri"/>
              </a:rPr>
              <a:t>x !graduating(x) V happy(x)</a:t>
            </a:r>
            <a:endParaRPr b="0" lang="en-IN" sz="2400" spc="-1" strike="noStrike">
              <a:solidFill>
                <a:srgbClr val="000000"/>
              </a:solidFill>
              <a:latin typeface="Arial"/>
            </a:endParaRPr>
          </a:p>
          <a:p>
            <a:pPr marL="343080" indent="-343080">
              <a:lnSpc>
                <a:spcPct val="100000"/>
              </a:lnSpc>
              <a:buClr>
                <a:srgbClr val="000000"/>
              </a:buClr>
              <a:buFont typeface="StarSymbol"/>
              <a:buAutoNum type="arabicPeriod"/>
            </a:pPr>
            <a:r>
              <a:rPr b="0" lang="en-US" sz="2400" spc="-1" strike="noStrike">
                <a:solidFill>
                  <a:srgbClr val="000000"/>
                </a:solidFill>
                <a:latin typeface="Calibri"/>
              </a:rPr>
              <a:t>     ∀</a:t>
            </a:r>
            <a:r>
              <a:rPr b="0" lang="en-US" sz="2400" spc="-1" strike="noStrike">
                <a:solidFill>
                  <a:srgbClr val="000000"/>
                </a:solidFill>
                <a:latin typeface="Calibri"/>
              </a:rPr>
              <a:t>x !happy(x) V  smile(x)</a:t>
            </a:r>
            <a:endParaRPr b="0" lang="en-IN" sz="2400" spc="-1" strike="noStrike">
              <a:solidFill>
                <a:srgbClr val="000000"/>
              </a:solidFill>
              <a:latin typeface="Arial"/>
            </a:endParaRPr>
          </a:p>
          <a:p>
            <a:pPr marL="343080" indent="-343080">
              <a:lnSpc>
                <a:spcPct val="100000"/>
              </a:lnSpc>
              <a:buClr>
                <a:srgbClr val="000000"/>
              </a:buClr>
              <a:buFont typeface="StarSymbol"/>
              <a:buAutoNum type="arabicPeriod"/>
            </a:pPr>
            <a:r>
              <a:rPr b="0" lang="en-US" sz="2400" spc="-1" strike="noStrike">
                <a:solidFill>
                  <a:srgbClr val="000000"/>
                </a:solidFill>
                <a:latin typeface="Calibri"/>
              </a:rPr>
              <a:t>     ∃</a:t>
            </a:r>
            <a:r>
              <a:rPr b="0" lang="en-US" sz="2400" spc="-1" strike="noStrike">
                <a:solidFill>
                  <a:srgbClr val="000000"/>
                </a:solidFill>
                <a:latin typeface="Calibri"/>
              </a:rPr>
              <a:t>x graduating(x)</a:t>
            </a:r>
            <a:endParaRPr b="0" lang="en-IN" sz="2400" spc="-1" strike="noStrike">
              <a:solidFill>
                <a:srgbClr val="000000"/>
              </a:solidFill>
              <a:latin typeface="Arial"/>
            </a:endParaRPr>
          </a:p>
          <a:p>
            <a:pPr marL="343080" indent="-343080">
              <a:lnSpc>
                <a:spcPct val="100000"/>
              </a:lnSpc>
              <a:buClr>
                <a:srgbClr val="000000"/>
              </a:buClr>
              <a:buFont typeface="StarSymbol"/>
              <a:buAutoNum type="arabicPeriod"/>
            </a:pPr>
            <a:r>
              <a:rPr b="0" lang="en-US" sz="2400" spc="-1" strike="noStrike">
                <a:solidFill>
                  <a:srgbClr val="000000"/>
                </a:solidFill>
                <a:latin typeface="Calibri"/>
              </a:rPr>
              <a:t>      ∀</a:t>
            </a:r>
            <a:r>
              <a:rPr b="0" lang="en-US" sz="2400" spc="-1" strike="noStrike">
                <a:solidFill>
                  <a:srgbClr val="000000"/>
                </a:solidFill>
                <a:latin typeface="Calibri"/>
              </a:rPr>
              <a:t>x ! Smile(x)</a:t>
            </a:r>
            <a:endParaRPr b="0" lang="en-IN" sz="2400" spc="-1" strike="noStrike">
              <a:solidFill>
                <a:srgbClr val="000000"/>
              </a:solidFill>
              <a:latin typeface="Arial"/>
            </a:endParaRPr>
          </a:p>
          <a:p>
            <a:pPr marL="343080" indent="-343080">
              <a:lnSpc>
                <a:spcPct val="100000"/>
              </a:lnSpc>
              <a:buClr>
                <a:srgbClr val="000000"/>
              </a:buClr>
              <a:buFont typeface="StarSymbol"/>
              <a:buAutoNum type="arabicPeriod"/>
            </a:pPr>
            <a:r>
              <a:rPr b="0" lang="en-IN" sz="2400" spc="-1" strike="noStrike">
                <a:solidFill>
                  <a:srgbClr val="000000"/>
                </a:solidFill>
                <a:latin typeface="Calibri"/>
              </a:rPr>
              <a:t>(iii) Standardize variables apart</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1.∀x !graduating(x) Vhappy(x)</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2. ∀y !happy(y) V smile(y)</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3. ∃z graduating(z)</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4. ∀ w!smile(w)</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(iv) Move all quantifiers to the left</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.1.∀x !graduating(x) Vhappy(x)</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2. ∀y !happy(y) v smile(y)</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3. ∃z graduating(z)</a:t>
            </a:r>
            <a:endParaRPr b="0" lang="en-IN" sz="2400" spc="-1" strike="noStrike">
              <a:solidFill>
                <a:srgbClr val="000000"/>
              </a:solidFill>
              <a:latin typeface="Arial"/>
            </a:endParaRPr>
          </a:p>
          <a:p>
            <a:pPr>
              <a:lnSpc>
                <a:spcPct val="100000"/>
              </a:lnSpc>
            </a:pPr>
            <a:r>
              <a:rPr b="0" lang="en-US" sz="2400" spc="-1" strike="noStrike">
                <a:solidFill>
                  <a:srgbClr val="000000"/>
                </a:solidFill>
                <a:latin typeface="Calibri"/>
              </a:rPr>
              <a:t> </a:t>
            </a:r>
            <a:r>
              <a:rPr b="0" lang="en-US" sz="2400" spc="-1" strike="noStrike">
                <a:solidFill>
                  <a:srgbClr val="000000"/>
                </a:solidFill>
                <a:latin typeface="Calibri"/>
              </a:rPr>
              <a:t>4. ∀ w!smile(w)</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p:nvPr>
        </p:nvSpPr>
        <p:spPr>
          <a:xfrm>
            <a:off x="838080" y="474840"/>
            <a:ext cx="10515240" cy="5701680"/>
          </a:xfrm>
          <a:prstGeom prst="rect">
            <a:avLst/>
          </a:prstGeom>
          <a:noFill/>
          <a:ln w="0">
            <a:noFill/>
          </a:ln>
        </p:spPr>
        <p:txBody>
          <a:bodyPr anchor="t">
            <a:normAutofit fontScale="88000"/>
          </a:bodyPr>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(v) Eliminate ∃ </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1. ∀x!graduating(x) V happy(x)</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2. ∀y !happy(y) v smile(y)</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3. graduating(name)</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4. ∀ w!smile(w)</a:t>
            </a:r>
            <a:endParaRPr b="0" lang="en-US" sz="3000" spc="-1" strike="noStrike">
              <a:solidFill>
                <a:srgbClr val="000000"/>
              </a:solidFill>
              <a:latin typeface="Calibri"/>
            </a:endParaRPr>
          </a:p>
          <a:p>
            <a:pPr indent="0">
              <a:lnSpc>
                <a:spcPct val="90000"/>
              </a:lnSpc>
              <a:spcBef>
                <a:spcPts val="1001"/>
              </a:spcBef>
              <a:buNone/>
            </a:pPr>
            <a:endParaRPr b="0" lang="en-US" sz="3000" spc="-1" strike="noStrike">
              <a:solidFill>
                <a:srgbClr val="000000"/>
              </a:solidFill>
              <a:latin typeface="Calibri"/>
            </a:endParaRPr>
          </a:p>
          <a:p>
            <a:pPr indent="0">
              <a:lnSpc>
                <a:spcPct val="90000"/>
              </a:lnSpc>
              <a:spcBef>
                <a:spcPts val="1001"/>
              </a:spcBef>
              <a:buNone/>
            </a:pP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(vi) Eliminate ∀ </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1. !graduating(x) vhappy(x)</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2.  !happy(y) v smile(y)</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3.  graduating(name)</a:t>
            </a:r>
            <a:endParaRPr b="0" lang="en-US" sz="3000" spc="-1" strike="noStrike">
              <a:solidFill>
                <a:srgbClr val="000000"/>
              </a:solidFill>
              <a:latin typeface="Calibri"/>
            </a:endParaRPr>
          </a:p>
          <a:p>
            <a:pPr marL="217080" indent="-217080">
              <a:lnSpc>
                <a:spcPct val="90000"/>
              </a:lnSpc>
              <a:spcBef>
                <a:spcPts val="1001"/>
              </a:spcBef>
              <a:buClr>
                <a:srgbClr val="000000"/>
              </a:buClr>
              <a:buFont typeface="Arial"/>
              <a:buChar char="•"/>
            </a:pPr>
            <a:r>
              <a:rPr b="0" lang="en-US" sz="3000" spc="-1" strike="noStrike">
                <a:solidFill>
                  <a:srgbClr val="000000"/>
                </a:solidFill>
                <a:latin typeface="Calibri"/>
              </a:rPr>
              <a:t> </a:t>
            </a:r>
            <a:r>
              <a:rPr b="0" lang="en-US" sz="3000" spc="-1" strike="noStrike">
                <a:solidFill>
                  <a:srgbClr val="000000"/>
                </a:solidFill>
                <a:latin typeface="Calibri"/>
              </a:rPr>
              <a:t>4. !smile(w)</a:t>
            </a:r>
            <a:endParaRPr b="0" lang="en-US" sz="30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pPr>
            <a:r>
              <a:rPr b="0" lang="en-US" sz="2400" spc="-1" strike="noStrike">
                <a:solidFill>
                  <a:srgbClr val="000000"/>
                </a:solidFill>
                <a:latin typeface="Calibri Light"/>
              </a:rPr>
              <a:t>(vii) Convert to conjunct of disjuncts form.</a:t>
            </a:r>
            <a:br>
              <a:rPr sz="2400"/>
            </a:br>
            <a:r>
              <a:rPr b="0" lang="en-US" sz="2400" spc="-1" strike="noStrike">
                <a:solidFill>
                  <a:srgbClr val="000000"/>
                </a:solidFill>
                <a:latin typeface="Calibri Light"/>
              </a:rPr>
              <a:t> (viii) Make each conjunct a separate clause. </a:t>
            </a:r>
            <a:br>
              <a:rPr sz="2400"/>
            </a:br>
            <a:r>
              <a:rPr b="0" lang="en-US" sz="2400" spc="-1" strike="noStrike">
                <a:solidFill>
                  <a:srgbClr val="000000"/>
                </a:solidFill>
                <a:latin typeface="Calibri Light"/>
              </a:rPr>
              <a:t>(ix) Standardize variables apart again.</a:t>
            </a:r>
            <a:endParaRPr b="0" lang="en-US" sz="2400" spc="-1" strike="noStrike">
              <a:solidFill>
                <a:srgbClr val="000000"/>
              </a:solidFill>
              <a:latin typeface="Calibri"/>
            </a:endParaRPr>
          </a:p>
        </p:txBody>
      </p:sp>
      <p:pic>
        <p:nvPicPr>
          <p:cNvPr id="272" name="Content Placeholder 3" descr=""/>
          <p:cNvPicPr/>
          <p:nvPr/>
        </p:nvPicPr>
        <p:blipFill>
          <a:blip r:embed="rId1"/>
          <a:stretch/>
        </p:blipFill>
        <p:spPr>
          <a:xfrm>
            <a:off x="1164240" y="2099880"/>
            <a:ext cx="9072000" cy="462132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Box 4"/>
          <p:cNvSpPr/>
          <p:nvPr/>
        </p:nvSpPr>
        <p:spPr>
          <a:xfrm>
            <a:off x="819360" y="950040"/>
            <a:ext cx="10687320" cy="685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IN" sz="3600" spc="-1" strike="noStrike">
                <a:solidFill>
                  <a:srgbClr val="000000"/>
                </a:solidFill>
                <a:latin typeface="Calibri"/>
              </a:rPr>
              <a:t>FACTS</a:t>
            </a:r>
            <a:endParaRPr b="0" lang="en-IN" sz="36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2400" spc="-1" strike="noStrike">
                <a:solidFill>
                  <a:srgbClr val="000000"/>
                </a:solidFill>
                <a:latin typeface="Calibri"/>
              </a:rPr>
              <a:t>John like all  kind of food</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Apple and Vegetable are food</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Anything anyone eats and not killed is food</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Anil eat peanut and still alive</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Harry eats everything that anil eats</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Anyone not killed is alive</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Anyone alive is not killed</a:t>
            </a:r>
            <a:endParaRPr b="0" lang="en-IN" sz="2400" spc="-1" strike="noStrike">
              <a:solidFill>
                <a:srgbClr val="000000"/>
              </a:solidFill>
              <a:latin typeface="Arial"/>
            </a:endParaRPr>
          </a:p>
          <a:p>
            <a:pPr>
              <a:lnSpc>
                <a:spcPct val="100000"/>
              </a:lnSpc>
            </a:pPr>
            <a:r>
              <a:rPr b="0" lang="en-IN" sz="2400" spc="-1" strike="noStrike">
                <a:solidFill>
                  <a:srgbClr val="000000"/>
                </a:solidFill>
                <a:latin typeface="Calibri"/>
              </a:rPr>
              <a:t>Conclusion : John like peanut</a:t>
            </a:r>
            <a:endParaRPr b="0" lang="en-IN" sz="2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Content Placeholder 4" descr=""/>
          <p:cNvPicPr/>
          <p:nvPr/>
        </p:nvPicPr>
        <p:blipFill>
          <a:blip r:embed="rId1"/>
          <a:stretch/>
        </p:blipFill>
        <p:spPr>
          <a:xfrm>
            <a:off x="672480" y="1188360"/>
            <a:ext cx="7207560" cy="514944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Remove Implication</a:t>
            </a:r>
            <a:endParaRPr b="0" lang="en-US" sz="4400" spc="-1" strike="noStrike">
              <a:solidFill>
                <a:srgbClr val="000000"/>
              </a:solidFill>
              <a:latin typeface="Calibri"/>
            </a:endParaRPr>
          </a:p>
        </p:txBody>
      </p:sp>
      <p:pic>
        <p:nvPicPr>
          <p:cNvPr id="276" name="Content Placeholder 3" descr=""/>
          <p:cNvPicPr/>
          <p:nvPr/>
        </p:nvPicPr>
        <p:blipFill>
          <a:blip r:embed="rId1"/>
          <a:stretch/>
        </p:blipFill>
        <p:spPr>
          <a:xfrm>
            <a:off x="1057680" y="1586880"/>
            <a:ext cx="8022960" cy="445140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Move negation inwards</a:t>
            </a:r>
            <a:endParaRPr b="0" lang="en-US" sz="4400" spc="-1" strike="noStrike">
              <a:solidFill>
                <a:srgbClr val="000000"/>
              </a:solidFill>
              <a:latin typeface="Calibri"/>
            </a:endParaRPr>
          </a:p>
        </p:txBody>
      </p:sp>
      <p:pic>
        <p:nvPicPr>
          <p:cNvPr id="278" name="Content Placeholder 3" descr=""/>
          <p:cNvPicPr/>
          <p:nvPr/>
        </p:nvPicPr>
        <p:blipFill>
          <a:blip r:embed="rId1"/>
          <a:stretch/>
        </p:blipFill>
        <p:spPr>
          <a:xfrm>
            <a:off x="771120" y="2116080"/>
            <a:ext cx="6911280" cy="38653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Rename variables or standardized variables</a:t>
            </a:r>
            <a:endParaRPr b="0" lang="en-US" sz="4400" spc="-1" strike="noStrike">
              <a:solidFill>
                <a:srgbClr val="000000"/>
              </a:solidFill>
              <a:latin typeface="Calibri"/>
            </a:endParaRPr>
          </a:p>
        </p:txBody>
      </p:sp>
      <p:pic>
        <p:nvPicPr>
          <p:cNvPr id="280" name="Content Placeholder 3" descr=""/>
          <p:cNvPicPr/>
          <p:nvPr/>
        </p:nvPicPr>
        <p:blipFill>
          <a:blip r:embed="rId1"/>
          <a:stretch/>
        </p:blipFill>
        <p:spPr>
          <a:xfrm>
            <a:off x="1022040" y="2010600"/>
            <a:ext cx="6866640" cy="447048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Eliminate existential quantifiers</a:t>
            </a:r>
            <a:endParaRPr b="0" lang="en-US" sz="4400" spc="-1" strike="noStrike">
              <a:solidFill>
                <a:srgbClr val="000000"/>
              </a:solidFill>
              <a:latin typeface="Calibri"/>
            </a:endParaRPr>
          </a:p>
        </p:txBody>
      </p:sp>
      <p:pic>
        <p:nvPicPr>
          <p:cNvPr id="282" name="Content Placeholder 3" descr=""/>
          <p:cNvPicPr/>
          <p:nvPr/>
        </p:nvPicPr>
        <p:blipFill>
          <a:blip r:embed="rId1"/>
          <a:stretch/>
        </p:blipFill>
        <p:spPr>
          <a:xfrm>
            <a:off x="771120" y="1376280"/>
            <a:ext cx="7772040" cy="49345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buNone/>
            </a:pPr>
            <a:endParaRPr b="0" lang="en-US" sz="4400" spc="-1" strike="noStrike">
              <a:solidFill>
                <a:srgbClr val="000000"/>
              </a:solidFill>
              <a:latin typeface="Calibri Light"/>
            </a:endParaRPr>
          </a:p>
        </p:txBody>
      </p:sp>
      <p:sp>
        <p:nvSpPr>
          <p:cNvPr id="17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Wingdings" charset="2"/>
              <a:buChar char=""/>
            </a:pPr>
            <a:r>
              <a:rPr b="0" lang="en-US" sz="2800" spc="-1" strike="noStrike">
                <a:solidFill>
                  <a:srgbClr val="000000"/>
                </a:solidFill>
                <a:latin typeface="Calibri"/>
              </a:rPr>
              <a:t>Action determination: Depending on the output of the inference engine, the agent decides on the most suitable action. This action is then implemented within the environment. </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Wingdings" charset="2"/>
              <a:buChar char=""/>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Learning from outcomes: Finally, the agent gains insight from the outcomes of its actions. It uses this feedback to modify its knowledge base and hone its future decision-making process.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IN" sz="4400" spc="-1" strike="noStrike">
                <a:solidFill>
                  <a:srgbClr val="000000"/>
                </a:solidFill>
                <a:latin typeface="Calibri Light"/>
              </a:rPr>
              <a:t>Drop Universal quantifier</a:t>
            </a:r>
            <a:endParaRPr b="0" lang="en-US" sz="4400" spc="-1" strike="noStrike">
              <a:solidFill>
                <a:srgbClr val="000000"/>
              </a:solidFill>
              <a:latin typeface="Calibri"/>
            </a:endParaRPr>
          </a:p>
        </p:txBody>
      </p:sp>
      <p:pic>
        <p:nvPicPr>
          <p:cNvPr id="284" name="Content Placeholder 3" descr=""/>
          <p:cNvPicPr/>
          <p:nvPr/>
        </p:nvPicPr>
        <p:blipFill>
          <a:blip r:embed="rId1"/>
          <a:stretch/>
        </p:blipFill>
        <p:spPr>
          <a:xfrm>
            <a:off x="726120" y="1609920"/>
            <a:ext cx="5580000" cy="472752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Content Placeholder 3" descr=""/>
          <p:cNvPicPr/>
          <p:nvPr/>
        </p:nvPicPr>
        <p:blipFill>
          <a:blip r:embed="rId1"/>
          <a:stretch/>
        </p:blipFill>
        <p:spPr>
          <a:xfrm>
            <a:off x="1093680" y="689400"/>
            <a:ext cx="7494120" cy="508356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Picture 3" descr=""/>
          <p:cNvPicPr/>
          <p:nvPr/>
        </p:nvPicPr>
        <p:blipFill>
          <a:blip r:embed="rId1"/>
          <a:stretch/>
        </p:blipFill>
        <p:spPr>
          <a:xfrm>
            <a:off x="1068840" y="600120"/>
            <a:ext cx="9321840" cy="585972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3" descr=""/>
          <p:cNvPicPr/>
          <p:nvPr/>
        </p:nvPicPr>
        <p:blipFill>
          <a:blip r:embed="rId1"/>
          <a:stretch/>
        </p:blipFill>
        <p:spPr>
          <a:xfrm>
            <a:off x="1579320" y="517320"/>
            <a:ext cx="8407440" cy="583560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Picture 3" descr=""/>
          <p:cNvPicPr/>
          <p:nvPr/>
        </p:nvPicPr>
        <p:blipFill>
          <a:blip r:embed="rId1"/>
          <a:stretch/>
        </p:blipFill>
        <p:spPr>
          <a:xfrm>
            <a:off x="1840680" y="514440"/>
            <a:ext cx="8181720" cy="585036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Picture 3" descr=""/>
          <p:cNvPicPr/>
          <p:nvPr/>
        </p:nvPicPr>
        <p:blipFill>
          <a:blip r:embed="rId1"/>
          <a:stretch/>
        </p:blipFill>
        <p:spPr>
          <a:xfrm>
            <a:off x="1508040" y="115560"/>
            <a:ext cx="8965440" cy="674208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Picture 3" descr=""/>
          <p:cNvPicPr/>
          <p:nvPr/>
        </p:nvPicPr>
        <p:blipFill>
          <a:blip r:embed="rId1"/>
          <a:stretch/>
        </p:blipFill>
        <p:spPr>
          <a:xfrm>
            <a:off x="1720440" y="415800"/>
            <a:ext cx="8669880" cy="644184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Content Placeholder 3" descr=""/>
          <p:cNvPicPr/>
          <p:nvPr/>
        </p:nvPicPr>
        <p:blipFill>
          <a:blip r:embed="rId1"/>
          <a:stretch/>
        </p:blipFill>
        <p:spPr>
          <a:xfrm>
            <a:off x="606960" y="338400"/>
            <a:ext cx="10018080" cy="619920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Content Placeholder 3" descr=""/>
          <p:cNvPicPr/>
          <p:nvPr/>
        </p:nvPicPr>
        <p:blipFill>
          <a:blip r:embed="rId1"/>
          <a:stretch/>
        </p:blipFill>
        <p:spPr>
          <a:xfrm>
            <a:off x="969120" y="539640"/>
            <a:ext cx="9353880" cy="5842800"/>
          </a:xfrm>
          <a:prstGeom prst="rect">
            <a:avLst/>
          </a:prstGeom>
          <a:ln w="0">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Content Placeholder 3" descr=""/>
          <p:cNvPicPr/>
          <p:nvPr/>
        </p:nvPicPr>
        <p:blipFill>
          <a:blip r:embed="rId1"/>
          <a:stretch/>
        </p:blipFill>
        <p:spPr>
          <a:xfrm>
            <a:off x="620280" y="795600"/>
            <a:ext cx="10087200" cy="3538440"/>
          </a:xfrm>
          <a:prstGeom prst="rect">
            <a:avLst/>
          </a:prstGeom>
          <a:ln w="0">
            <a:noFill/>
          </a:ln>
        </p:spPr>
      </p:pic>
      <p:pic>
        <p:nvPicPr>
          <p:cNvPr id="294" name="Picture 4" descr=""/>
          <p:cNvPicPr/>
          <p:nvPr/>
        </p:nvPicPr>
        <p:blipFill>
          <a:blip r:embed="rId2"/>
          <a:stretch/>
        </p:blipFill>
        <p:spPr>
          <a:xfrm>
            <a:off x="2222640" y="4771080"/>
            <a:ext cx="7158600" cy="1866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p:nvPr>
        </p:nvSpPr>
        <p:spPr>
          <a:xfrm>
            <a:off x="838080" y="0"/>
            <a:ext cx="10515240" cy="6857640"/>
          </a:xfrm>
          <a:prstGeom prst="rect">
            <a:avLst/>
          </a:prstGeom>
          <a:noFill/>
          <a:ln w="0">
            <a:noFill/>
          </a:ln>
        </p:spPr>
        <p:txBody>
          <a:bodyPr anchor="t">
            <a:normAutofit fontScale="90000"/>
          </a:bodyPr>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Levels of Knowledge-based Agent </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The knowledge-based agent can be described using three levels. These are:</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 ● </a:t>
            </a:r>
            <a:r>
              <a:rPr b="0" lang="en-US" sz="2800" spc="-1" strike="noStrike">
                <a:solidFill>
                  <a:srgbClr val="000000"/>
                </a:solidFill>
                <a:latin typeface="Calibri"/>
              </a:rPr>
              <a:t>Knowledge level</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 ● </a:t>
            </a:r>
            <a:r>
              <a:rPr b="0" lang="en-US" sz="2800" spc="-1" strike="noStrike">
                <a:solidFill>
                  <a:srgbClr val="000000"/>
                </a:solidFill>
                <a:latin typeface="Calibri"/>
              </a:rPr>
              <a:t>Logical level </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Implementation level </a:t>
            </a: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1" lang="en-US" sz="2800" spc="-1" strike="noStrike">
                <a:solidFill>
                  <a:srgbClr val="000000"/>
                </a:solidFill>
                <a:latin typeface="Calibri"/>
              </a:rPr>
              <a:t>1. Knowledge level </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This is the basic and the most abstract level in a knowledge-based agent. This level describes the agent by what it knows, i.e. through its knowledge base. In this level, the information that the agent has, its goals and the utility are defined. </a:t>
            </a:r>
            <a:endParaRPr b="0" lang="en-US" sz="2800" spc="-1" strike="noStrike">
              <a:solidFill>
                <a:srgbClr val="000000"/>
              </a:solidFill>
              <a:latin typeface="Calibri"/>
            </a:endParaRPr>
          </a:p>
          <a:p>
            <a:pPr marL="205560" indent="-205560">
              <a:lnSpc>
                <a:spcPct val="90000"/>
              </a:lnSpc>
              <a:spcBef>
                <a:spcPts val="1001"/>
              </a:spcBef>
              <a:buClr>
                <a:srgbClr val="000000"/>
              </a:buClr>
              <a:buFont typeface="Arial"/>
              <a:buChar char="•"/>
            </a:pPr>
            <a:r>
              <a:rPr b="0" lang="en-US" sz="2800" spc="-1" strike="noStrike">
                <a:solidFill>
                  <a:srgbClr val="000000"/>
                </a:solidFill>
                <a:latin typeface="Calibri"/>
              </a:rPr>
              <a:t>Example A house cleaning agent knows where the mop is and where the floor is and where the cleaning material like the soap and detergents are kept. All this is defined in the knowledge level.</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Content Placeholder 3" descr=""/>
          <p:cNvPicPr/>
          <p:nvPr/>
        </p:nvPicPr>
        <p:blipFill>
          <a:blip r:embed="rId1"/>
          <a:stretch/>
        </p:blipFill>
        <p:spPr>
          <a:xfrm>
            <a:off x="890640" y="567000"/>
            <a:ext cx="9351360" cy="551340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Content Placeholder 3" descr=""/>
          <p:cNvPicPr/>
          <p:nvPr/>
        </p:nvPicPr>
        <p:blipFill>
          <a:blip r:embed="rId1"/>
          <a:stretch/>
        </p:blipFill>
        <p:spPr>
          <a:xfrm>
            <a:off x="2390040" y="868680"/>
            <a:ext cx="7603920" cy="550440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Content Placeholder 3" descr=""/>
          <p:cNvPicPr/>
          <p:nvPr/>
        </p:nvPicPr>
        <p:blipFill>
          <a:blip r:embed="rId1"/>
          <a:stretch/>
        </p:blipFill>
        <p:spPr>
          <a:xfrm>
            <a:off x="1609200" y="786240"/>
            <a:ext cx="9152640" cy="3408840"/>
          </a:xfrm>
          <a:prstGeom prst="rect">
            <a:avLst/>
          </a:prstGeom>
          <a:ln w="0">
            <a:noFill/>
          </a:ln>
        </p:spPr>
      </p:pic>
      <p:pic>
        <p:nvPicPr>
          <p:cNvPr id="298" name="Picture 4" descr=""/>
          <p:cNvPicPr/>
          <p:nvPr/>
        </p:nvPicPr>
        <p:blipFill>
          <a:blip r:embed="rId2"/>
          <a:stretch/>
        </p:blipFill>
        <p:spPr>
          <a:xfrm>
            <a:off x="1774080" y="4195440"/>
            <a:ext cx="8732160" cy="209520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Content Placeholder 3" descr=""/>
          <p:cNvPicPr/>
          <p:nvPr/>
        </p:nvPicPr>
        <p:blipFill>
          <a:blip r:embed="rId1"/>
          <a:stretch/>
        </p:blipFill>
        <p:spPr>
          <a:xfrm>
            <a:off x="1377000" y="585360"/>
            <a:ext cx="9229680" cy="542196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Content Placeholder 3" descr=""/>
          <p:cNvPicPr/>
          <p:nvPr/>
        </p:nvPicPr>
        <p:blipFill>
          <a:blip r:embed="rId1"/>
          <a:stretch/>
        </p:blipFill>
        <p:spPr>
          <a:xfrm>
            <a:off x="1691640" y="676800"/>
            <a:ext cx="9244080" cy="576936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Content Placeholder 3" descr=""/>
          <p:cNvPicPr/>
          <p:nvPr/>
        </p:nvPicPr>
        <p:blipFill>
          <a:blip r:embed="rId1"/>
          <a:stretch/>
        </p:blipFill>
        <p:spPr>
          <a:xfrm>
            <a:off x="1719000" y="996840"/>
            <a:ext cx="9079560" cy="534888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Content Placeholder 3" descr=""/>
          <p:cNvPicPr/>
          <p:nvPr/>
        </p:nvPicPr>
        <p:blipFill>
          <a:blip r:embed="rId1"/>
          <a:stretch/>
        </p:blipFill>
        <p:spPr>
          <a:xfrm>
            <a:off x="2642760" y="338400"/>
            <a:ext cx="8229240" cy="643716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3" name="Content Placeholder 3" descr=""/>
          <p:cNvPicPr/>
          <p:nvPr/>
        </p:nvPicPr>
        <p:blipFill>
          <a:blip r:embed="rId1"/>
          <a:stretch/>
        </p:blipFill>
        <p:spPr>
          <a:xfrm>
            <a:off x="1207080" y="411480"/>
            <a:ext cx="8156160" cy="644616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Content Placeholder 3" descr=""/>
          <p:cNvPicPr/>
          <p:nvPr/>
        </p:nvPicPr>
        <p:blipFill>
          <a:blip r:embed="rId1"/>
          <a:stretch/>
        </p:blipFill>
        <p:spPr>
          <a:xfrm>
            <a:off x="1280160" y="859680"/>
            <a:ext cx="9500400" cy="550440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Content Placeholder 3" descr=""/>
          <p:cNvPicPr/>
          <p:nvPr/>
        </p:nvPicPr>
        <p:blipFill>
          <a:blip r:embed="rId1"/>
          <a:stretch/>
        </p:blipFill>
        <p:spPr>
          <a:xfrm>
            <a:off x="887040" y="1115640"/>
            <a:ext cx="9811080" cy="5211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2879</TotalTime>
  <Application>LibreOffice/7.4.7.2$Linux_X86_64 LibreOffice_project/40$Build-2</Application>
  <AppVersion>15.0000</AppVersion>
  <Words>4110</Words>
  <Paragraphs>587</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2024-09-18T17:52:07Z</dcterms:created>
  <dc:creator>Valliammai</dc:creator>
  <dc:description/>
  <dc:language>en-IN</dc:language>
  <cp:lastModifiedBy/>
  <dcterms:modified xsi:type="dcterms:W3CDTF">2024-11-11T20:10:56Z</dcterms:modified>
  <cp:revision>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44</vt:i4>
  </property>
  <property fmtid="{D5CDD505-2E9C-101B-9397-08002B2CF9AE}" pid="3" name="PresentationFormat">
    <vt:lpwstr>Widescreen</vt:lpwstr>
  </property>
  <property fmtid="{D5CDD505-2E9C-101B-9397-08002B2CF9AE}" pid="4" name="Slides">
    <vt:i4>170</vt:i4>
  </property>
</Properties>
</file>